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1" r:id="rId6"/>
    <p:sldId id="267" r:id="rId7"/>
    <p:sldId id="268" r:id="rId8"/>
    <p:sldId id="263" r:id="rId9"/>
    <p:sldId id="264" r:id="rId10"/>
    <p:sldId id="265" r:id="rId11"/>
    <p:sldId id="266"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B6725C-7061-4BDD-A1D1-09E26B324199}" type="datetimeFigureOut">
              <a:rPr lang="tr-TR" smtClean="0"/>
              <a:t>18.11.2024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936AB0-AF03-43E3-8923-4BB0204D0A9E}"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F936AB0-AF03-43E3-8923-4BB0204D0A9E}" type="slidenum">
              <a:rPr lang="tr-TR" smtClean="0"/>
              <a:t>18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18.11.2024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18.11.2024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18.11.2024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18.11.2024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18.11.2024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18.11.2024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18.11.2024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18.11.2024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18.11.2024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18.11.2024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18.11.2024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18.11.2024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214290"/>
            <a:ext cx="7772400" cy="500066"/>
          </a:xfrm>
          <a:noFill/>
          <a:scene3d>
            <a:camera prst="orthographicFront"/>
            <a:lightRig rig="threePt" dir="t"/>
          </a:scene3d>
          <a:sp3d>
            <a:bevelT w="152400" h="50800" prst="softRound"/>
          </a:sp3d>
        </p:spPr>
        <p:txBody>
          <a:bodyPr>
            <a:normAutofit fontScale="90000"/>
          </a:bodyPr>
          <a:lstStyle/>
          <a:p>
            <a:r>
              <a:rPr lang="tr-TR" sz="3200" b="1" cap="all" dirty="0">
                <a:solidFill>
                  <a:srgbClr val="FF0000"/>
                </a:solidFill>
              </a:rPr>
              <a:t/>
            </a:r>
            <a:br>
              <a:rPr lang="tr-TR" sz="3200" b="1" cap="all" dirty="0">
                <a:solidFill>
                  <a:srgbClr val="FF0000"/>
                </a:solidFill>
              </a:rPr>
            </a:br>
            <a:r>
              <a:rPr lang="tr-TR" sz="3200" b="1" cap="all" dirty="0">
                <a:solidFill>
                  <a:srgbClr val="FF0000"/>
                </a:solidFill>
              </a:rPr>
              <a:t> KONAKLAMA VE SEYAHAT HİZMETLERİ ALANI</a:t>
            </a:r>
            <a:r>
              <a:rPr lang="tr-TR" dirty="0">
                <a:solidFill>
                  <a:srgbClr val="FF0000"/>
                </a:solidFill>
              </a:rPr>
              <a:t/>
            </a:r>
            <a:br>
              <a:rPr lang="tr-TR" dirty="0">
                <a:solidFill>
                  <a:srgbClr val="FF0000"/>
                </a:solidFill>
              </a:rPr>
            </a:br>
            <a:endParaRPr lang="tr-TR" dirty="0">
              <a:solidFill>
                <a:srgbClr val="FF0000"/>
              </a:solidFill>
            </a:endParaRPr>
          </a:p>
        </p:txBody>
      </p:sp>
      <p:sp>
        <p:nvSpPr>
          <p:cNvPr id="3" name="2 Alt Başlık"/>
          <p:cNvSpPr>
            <a:spLocks noGrp="1"/>
          </p:cNvSpPr>
          <p:nvPr>
            <p:ph type="subTitle" idx="1"/>
          </p:nvPr>
        </p:nvSpPr>
        <p:spPr>
          <a:xfrm>
            <a:off x="357158" y="3286124"/>
            <a:ext cx="8501122" cy="3214710"/>
          </a:xfrm>
          <a:noFill/>
        </p:spPr>
        <p:txBody>
          <a:bodyPr>
            <a:normAutofit fontScale="47500" lnSpcReduction="20000"/>
          </a:bodyPr>
          <a:lstStyle/>
          <a:p>
            <a:pPr algn="l"/>
            <a:r>
              <a:rPr lang="tr-TR" dirty="0"/>
              <a:t>	</a:t>
            </a:r>
            <a:r>
              <a:rPr lang="tr-TR" sz="4500" dirty="0">
                <a:solidFill>
                  <a:srgbClr val="0070C0"/>
                </a:solidFill>
              </a:rPr>
              <a:t>Günümüzde turizm sektörünün ekonomik, sosyal ve toplumsal açıdan kazandığı önem her geçen gün artmaktadır. Turizm sektörü, küresel düzeyde hızla değişen pazar ve rekabet koşulları nedeniyle sürekli ve dinamik bir gelişim içindedir. Bu rekabet koşulları altında gelecek yıllarda hedeflenen yatak kapasitesine ulaşabilmek için uygun nitelikli meslek elemanı ihtiyaçlarını karşılayacak eğitim politikalarının geliştirilmesi hedeflenmiştir. </a:t>
            </a:r>
          </a:p>
          <a:p>
            <a:pPr algn="l"/>
            <a:r>
              <a:rPr lang="tr-TR" sz="4500" dirty="0">
                <a:solidFill>
                  <a:srgbClr val="0070C0"/>
                </a:solidFill>
              </a:rPr>
              <a:t>	Bu hedefler doğrultusunda turizm sektörü stratejik bir konaklama hizmet alanı olan ülkelerin yakın ilgisini çekmekte ve bu sektör için devlet olarak özel planlamalar yapılmaktadır. Ülkeler bu sektörün korunması ve rekabet gücünün geliştirilmesi için özel politikalar uygulamaktadır.</a:t>
            </a:r>
          </a:p>
          <a:p>
            <a:pPr algn="l"/>
            <a:endParaRPr lang="tr-TR" dirty="0"/>
          </a:p>
        </p:txBody>
      </p:sp>
      <p:pic>
        <p:nvPicPr>
          <p:cNvPr id="4098" name="Picture 2" descr="C:\Users\Fatih ERSOY\Desktop\2(1).jpg"/>
          <p:cNvPicPr>
            <a:picLocks noChangeAspect="1" noChangeArrowheads="1"/>
          </p:cNvPicPr>
          <p:nvPr/>
        </p:nvPicPr>
        <p:blipFill>
          <a:blip r:embed="rId2"/>
          <a:srcRect/>
          <a:stretch>
            <a:fillRect/>
          </a:stretch>
        </p:blipFill>
        <p:spPr bwMode="auto">
          <a:xfrm>
            <a:off x="857224" y="714356"/>
            <a:ext cx="7643866" cy="23177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8229600" cy="1143000"/>
          </a:xfrm>
        </p:spPr>
        <p:txBody>
          <a:bodyPr>
            <a:noAutofit/>
          </a:bodyPr>
          <a:lstStyle/>
          <a:p>
            <a:r>
              <a:rPr lang="tr-TR" sz="3600" b="1" dirty="0">
                <a:solidFill>
                  <a:schemeClr val="tx2"/>
                </a:solidFill>
              </a:rPr>
              <a:t>Seyahat Acenteciliği Elemanı Mesleğinin        Çalışma Ortamları </a:t>
            </a:r>
            <a:endParaRPr lang="tr-TR" sz="3600" dirty="0">
              <a:solidFill>
                <a:schemeClr val="tx2"/>
              </a:solidFill>
            </a:endParaRPr>
          </a:p>
        </p:txBody>
      </p:sp>
      <p:sp>
        <p:nvSpPr>
          <p:cNvPr id="3" name="2 İçerik Yer Tutucusu"/>
          <p:cNvSpPr>
            <a:spLocks noGrp="1"/>
          </p:cNvSpPr>
          <p:nvPr>
            <p:ph sz="half" idx="1"/>
          </p:nvPr>
        </p:nvSpPr>
        <p:spPr/>
        <p:txBody>
          <a:bodyPr>
            <a:normAutofit fontScale="70000" lnSpcReduction="20000"/>
          </a:bodyPr>
          <a:lstStyle/>
          <a:p>
            <a:pPr>
              <a:buNone/>
            </a:pPr>
            <a:r>
              <a:rPr lang="tr-TR" dirty="0"/>
              <a:t>               </a:t>
            </a:r>
            <a:r>
              <a:rPr lang="tr-TR" dirty="0">
                <a:solidFill>
                  <a:srgbClr val="FF0000"/>
                </a:solidFill>
              </a:rPr>
              <a:t>Meslek elemanları genellikle büro ortamında çalışırlar. Ancak tur programları ve transferler için seyahate çıkabilirler. Turizm Bakanlığı yetkilileriyle, yerli ve yabancı turistlerle, turist rehberleriyle, seyahat şirketleriyle iletişim hâlinde çalışırlar.     	Çalıştıkları mesleğe göre büro ortamında, hava alanında ya da tarihî ve turistik yerlerde görev yaparlar. Büroda çalışanlar genellikle oturarak, büro dışında çalışanlar ise sürekli seyahat hâlinde, hareket hâlinde çalışırlar. 	Otellerle, yerli ve yabancı turistlerle, otel personeli ile iletişim hâlindedirler.</a:t>
            </a:r>
          </a:p>
          <a:p>
            <a:endParaRPr lang="tr-TR" dirty="0"/>
          </a:p>
        </p:txBody>
      </p:sp>
      <p:pic>
        <p:nvPicPr>
          <p:cNvPr id="3074" name="Picture 2"/>
          <p:cNvPicPr>
            <a:picLocks noGrp="1" noChangeAspect="1" noChangeArrowheads="1"/>
          </p:cNvPicPr>
          <p:nvPr>
            <p:ph sz="half" idx="2"/>
          </p:nvPr>
        </p:nvPicPr>
        <p:blipFill>
          <a:blip r:embed="rId2"/>
          <a:srcRect/>
          <a:stretch>
            <a:fillRect/>
          </a:stretch>
        </p:blipFill>
        <p:spPr bwMode="auto">
          <a:xfrm>
            <a:off x="4648200" y="1643050"/>
            <a:ext cx="4038600" cy="435771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85728"/>
            <a:ext cx="8856984" cy="642942"/>
          </a:xfrm>
        </p:spPr>
        <p:txBody>
          <a:bodyPr>
            <a:noAutofit/>
          </a:bodyPr>
          <a:lstStyle/>
          <a:p>
            <a:r>
              <a:rPr lang="tr-TR" sz="2800" b="1" dirty="0">
                <a:solidFill>
                  <a:srgbClr val="FF0000"/>
                </a:solidFill>
              </a:rPr>
              <a:t>Seyahat Acenteciliği Elemanı Mesleğinde                               İş Bulma İmkanları</a:t>
            </a:r>
            <a:endParaRPr lang="tr-TR" sz="2800" dirty="0">
              <a:solidFill>
                <a:srgbClr val="FF0000"/>
              </a:solidFill>
            </a:endParaRPr>
          </a:p>
        </p:txBody>
      </p:sp>
      <p:sp>
        <p:nvSpPr>
          <p:cNvPr id="3" name="2 İçerik Yer Tutucusu"/>
          <p:cNvSpPr>
            <a:spLocks noGrp="1"/>
          </p:cNvSpPr>
          <p:nvPr>
            <p:ph sz="half" idx="1"/>
          </p:nvPr>
        </p:nvSpPr>
        <p:spPr>
          <a:xfrm>
            <a:off x="285720" y="1052736"/>
            <a:ext cx="4210080" cy="5519536"/>
          </a:xfrm>
        </p:spPr>
        <p:txBody>
          <a:bodyPr>
            <a:normAutofit fontScale="25000" lnSpcReduction="20000"/>
          </a:bodyPr>
          <a:lstStyle/>
          <a:p>
            <a:pPr>
              <a:buNone/>
            </a:pPr>
            <a:r>
              <a:rPr lang="tr-TR" dirty="0"/>
              <a:t>               	                         </a:t>
            </a:r>
            <a:r>
              <a:rPr lang="tr-TR" sz="7600" dirty="0">
                <a:solidFill>
                  <a:schemeClr val="accent1">
                    <a:lumMod val="50000"/>
                  </a:schemeClr>
                </a:solidFill>
              </a:rPr>
              <a:t>Turizmin gelişmesine bağlı olarak çalışma alanı geniştir. Özellikle tatil bölgelerinde nitelikli personele ihtiyaç duyulmaktadır.</a:t>
            </a:r>
          </a:p>
          <a:p>
            <a:pPr>
              <a:buNone/>
            </a:pPr>
            <a:r>
              <a:rPr lang="tr-TR" sz="7600" dirty="0">
                <a:solidFill>
                  <a:schemeClr val="accent1">
                    <a:lumMod val="50000"/>
                  </a:schemeClr>
                </a:solidFill>
              </a:rPr>
              <a:t>	       	Seyahat Acenteciliği meslek elemanı Türkiye Seyahat Acenteleri Birliği'ne (TÜRSAB) bağlı acentelerde veya yerel acentelerde görev yaparlar. Turizm Bakanlığı ve bağlı birimleri ile özel turizm şirketlerinde, seyahat acenteleri bürolarında, havayolu ve lojistik firmalarında, konaklama işletmelerinde çalışabilirler.</a:t>
            </a:r>
          </a:p>
          <a:p>
            <a:pPr>
              <a:buNone/>
            </a:pPr>
            <a:r>
              <a:rPr lang="tr-TR" sz="7600" dirty="0">
                <a:solidFill>
                  <a:schemeClr val="accent1">
                    <a:lumMod val="50000"/>
                  </a:schemeClr>
                </a:solidFill>
              </a:rPr>
              <a:t>T		Tecrübe kazanmış olan meslek elemanları turizm alanının değişik birimlerine geçiş yapabilirler ve yönetici kadrolarında                (Kokartlı Profesyonel Tur Rehberi, Otel Rehberi, Operasyon Müdürü, Rezervasyon Müdürü,                  Acente Müdürü vb) görev alabilirler.</a:t>
            </a:r>
          </a:p>
          <a:p>
            <a:endParaRPr lang="tr-TR" dirty="0"/>
          </a:p>
        </p:txBody>
      </p:sp>
      <p:pic>
        <p:nvPicPr>
          <p:cNvPr id="4098" name="Picture 2"/>
          <p:cNvPicPr>
            <a:picLocks noGrp="1" noChangeAspect="1" noChangeArrowheads="1"/>
          </p:cNvPicPr>
          <p:nvPr>
            <p:ph sz="half" idx="2"/>
          </p:nvPr>
        </p:nvPicPr>
        <p:blipFill>
          <a:blip r:embed="rId2"/>
          <a:srcRect/>
          <a:stretch>
            <a:fillRect/>
          </a:stretch>
        </p:blipFill>
        <p:spPr bwMode="auto">
          <a:xfrm>
            <a:off x="4569510" y="1052736"/>
            <a:ext cx="4210080" cy="5400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2">
              <a:lumMod val="20000"/>
              <a:lumOff val="80000"/>
            </a:schemeClr>
          </a:solidFill>
        </p:spPr>
        <p:txBody>
          <a:bodyPr>
            <a:normAutofit/>
          </a:bodyPr>
          <a:lstStyle/>
          <a:p>
            <a:r>
              <a:rPr lang="tr-TR" sz="4000" dirty="0">
                <a:solidFill>
                  <a:schemeClr val="tx2"/>
                </a:solidFill>
              </a:rPr>
              <a:t>KONAKLAMA HİZMETLERİ ELEMANI</a:t>
            </a:r>
          </a:p>
        </p:txBody>
      </p:sp>
      <p:pic>
        <p:nvPicPr>
          <p:cNvPr id="2050" name="Picture 2" descr="C:\Users\Fatih ERSOY\Desktop\indir.jpg"/>
          <p:cNvPicPr>
            <a:picLocks noGrp="1" noChangeAspect="1" noChangeArrowheads="1"/>
          </p:cNvPicPr>
          <p:nvPr>
            <p:ph idx="1"/>
          </p:nvPr>
        </p:nvPicPr>
        <p:blipFill>
          <a:blip r:embed="rId2"/>
          <a:srcRect/>
          <a:stretch>
            <a:fillRect/>
          </a:stretch>
        </p:blipFill>
        <p:spPr bwMode="auto">
          <a:xfrm>
            <a:off x="785786" y="1785927"/>
            <a:ext cx="7715304" cy="2500330"/>
          </a:xfrm>
          <a:prstGeom prst="rect">
            <a:avLst/>
          </a:prstGeom>
          <a:noFill/>
        </p:spPr>
      </p:pic>
      <p:sp>
        <p:nvSpPr>
          <p:cNvPr id="6" name="5 Dikdörtgen"/>
          <p:cNvSpPr/>
          <p:nvPr/>
        </p:nvSpPr>
        <p:spPr>
          <a:xfrm rot="10800000" flipV="1">
            <a:off x="785786" y="4449278"/>
            <a:ext cx="7715304" cy="2215991"/>
          </a:xfrm>
          <a:prstGeom prst="rect">
            <a:avLst/>
          </a:prstGeom>
        </p:spPr>
        <p:txBody>
          <a:bodyPr wrap="square">
            <a:spAutoFit/>
          </a:bodyPr>
          <a:lstStyle/>
          <a:p>
            <a:pPr>
              <a:lnSpc>
                <a:spcPct val="115000"/>
              </a:lnSpc>
              <a:spcAft>
                <a:spcPts val="1000"/>
              </a:spcAft>
            </a:pPr>
            <a:r>
              <a:rPr lang="tr-TR" sz="2400" dirty="0">
                <a:ea typeface="Times New Roman"/>
                <a:cs typeface="Times New Roman"/>
              </a:rPr>
              <a:t>	</a:t>
            </a:r>
            <a:r>
              <a:rPr lang="tr-TR" sz="2400" dirty="0">
                <a:solidFill>
                  <a:schemeClr val="tx2"/>
                </a:solidFill>
                <a:ea typeface="Times New Roman"/>
                <a:cs typeface="Times New Roman"/>
              </a:rPr>
              <a:t>Tesis yönetiminin belirlediği prosedüre uygun olarak konukları karşılama, etkili ve verimli bir şekilde oda satışı yapma, konuk istek ve şikâyetleriyle ilgilenme, göreviyle ilgili raporları hazırlayabilme bilgi ve becerisine sahip sorumluluk alan nitelikli kişidir.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655620"/>
          </a:xfrm>
        </p:spPr>
        <p:txBody>
          <a:bodyPr>
            <a:normAutofit fontScale="90000"/>
          </a:bodyPr>
          <a:lstStyle/>
          <a:p>
            <a:pPr algn="ctr"/>
            <a:r>
              <a:rPr lang="tr-TR" dirty="0">
                <a:solidFill>
                  <a:srgbClr val="C00000"/>
                </a:solidFill>
              </a:rPr>
              <a:t>KONAKLAMA HİZMETLERİ ELEMANIN GÖREVLERİ</a:t>
            </a:r>
          </a:p>
        </p:txBody>
      </p:sp>
      <p:sp>
        <p:nvSpPr>
          <p:cNvPr id="4" name="3 Metin Yer Tutucusu"/>
          <p:cNvSpPr>
            <a:spLocks noGrp="1"/>
          </p:cNvSpPr>
          <p:nvPr>
            <p:ph type="body" sz="half" idx="2"/>
          </p:nvPr>
        </p:nvSpPr>
        <p:spPr>
          <a:xfrm>
            <a:off x="428596" y="2285992"/>
            <a:ext cx="3036917" cy="4429156"/>
          </a:xfrm>
        </p:spPr>
        <p:txBody>
          <a:bodyPr>
            <a:normAutofit fontScale="92500" lnSpcReduction="10000"/>
          </a:bodyPr>
          <a:lstStyle/>
          <a:p>
            <a:r>
              <a:rPr lang="tr-TR" sz="1600" dirty="0">
                <a:solidFill>
                  <a:srgbClr val="002060"/>
                </a:solidFill>
              </a:rPr>
              <a:t>*Ön büroda hazırlık yapmak.</a:t>
            </a:r>
          </a:p>
          <a:p>
            <a:r>
              <a:rPr lang="tr-TR" sz="1600" dirty="0">
                <a:solidFill>
                  <a:srgbClr val="002060"/>
                </a:solidFill>
              </a:rPr>
              <a:t/>
            </a:r>
            <a:br>
              <a:rPr lang="tr-TR" sz="1600" dirty="0">
                <a:solidFill>
                  <a:srgbClr val="002060"/>
                </a:solidFill>
              </a:rPr>
            </a:br>
            <a:r>
              <a:rPr lang="tr-TR" sz="1600" dirty="0">
                <a:solidFill>
                  <a:srgbClr val="002060"/>
                </a:solidFill>
              </a:rPr>
              <a:t>*Konuk ilişkilerini yürütmek.</a:t>
            </a:r>
          </a:p>
          <a:p>
            <a:r>
              <a:rPr lang="tr-TR" sz="1600" dirty="0">
                <a:solidFill>
                  <a:srgbClr val="002060"/>
                </a:solidFill>
              </a:rPr>
              <a:t/>
            </a:r>
            <a:br>
              <a:rPr lang="tr-TR" sz="1600" dirty="0">
                <a:solidFill>
                  <a:srgbClr val="002060"/>
                </a:solidFill>
              </a:rPr>
            </a:br>
            <a:r>
              <a:rPr lang="tr-TR" sz="1600" dirty="0">
                <a:solidFill>
                  <a:srgbClr val="002060"/>
                </a:solidFill>
              </a:rPr>
              <a:t>*Ön büroda danışma ve santral hizmetlerini yürütmek.</a:t>
            </a:r>
          </a:p>
          <a:p>
            <a:r>
              <a:rPr lang="tr-TR" sz="1600" dirty="0">
                <a:solidFill>
                  <a:srgbClr val="002060"/>
                </a:solidFill>
              </a:rPr>
              <a:t/>
            </a:r>
            <a:br>
              <a:rPr lang="tr-TR" sz="1600" dirty="0">
                <a:solidFill>
                  <a:srgbClr val="002060"/>
                </a:solidFill>
              </a:rPr>
            </a:br>
            <a:r>
              <a:rPr lang="tr-TR" sz="1600" dirty="0">
                <a:solidFill>
                  <a:srgbClr val="002060"/>
                </a:solidFill>
              </a:rPr>
              <a:t>*Rezervasyon ile ilgili işlemleri yürütmek.</a:t>
            </a:r>
          </a:p>
          <a:p>
            <a:r>
              <a:rPr lang="tr-TR" sz="1600" dirty="0">
                <a:solidFill>
                  <a:srgbClr val="002060"/>
                </a:solidFill>
              </a:rPr>
              <a:t/>
            </a:r>
            <a:br>
              <a:rPr lang="tr-TR" sz="1600" dirty="0">
                <a:solidFill>
                  <a:srgbClr val="002060"/>
                </a:solidFill>
              </a:rPr>
            </a:br>
            <a:r>
              <a:rPr lang="tr-TR" sz="1600" dirty="0">
                <a:solidFill>
                  <a:srgbClr val="002060"/>
                </a:solidFill>
              </a:rPr>
              <a:t>*Konuk giriş işlemlerini yapmak.</a:t>
            </a:r>
          </a:p>
          <a:p>
            <a:r>
              <a:rPr lang="tr-TR" sz="1600" dirty="0">
                <a:solidFill>
                  <a:srgbClr val="002060"/>
                </a:solidFill>
              </a:rPr>
              <a:t/>
            </a:r>
            <a:br>
              <a:rPr lang="tr-TR" sz="1600" dirty="0">
                <a:solidFill>
                  <a:srgbClr val="002060"/>
                </a:solidFill>
              </a:rPr>
            </a:br>
            <a:r>
              <a:rPr lang="tr-TR" sz="1600" dirty="0">
                <a:solidFill>
                  <a:srgbClr val="002060"/>
                </a:solidFill>
              </a:rPr>
              <a:t>*Vardiya işlemleri yürütmek.</a:t>
            </a:r>
          </a:p>
          <a:p>
            <a:r>
              <a:rPr lang="tr-TR" sz="1600" dirty="0">
                <a:solidFill>
                  <a:srgbClr val="002060"/>
                </a:solidFill>
              </a:rPr>
              <a:t/>
            </a:r>
            <a:br>
              <a:rPr lang="tr-TR" sz="1600" dirty="0">
                <a:solidFill>
                  <a:srgbClr val="002060"/>
                </a:solidFill>
              </a:rPr>
            </a:br>
            <a:r>
              <a:rPr lang="tr-TR" sz="1600" dirty="0">
                <a:solidFill>
                  <a:srgbClr val="002060"/>
                </a:solidFill>
              </a:rPr>
              <a:t>*Konuk çıkış işlemlerini yapmak.</a:t>
            </a:r>
          </a:p>
          <a:p>
            <a:r>
              <a:rPr lang="tr-TR" sz="1600" dirty="0">
                <a:solidFill>
                  <a:srgbClr val="002060"/>
                </a:solidFill>
              </a:rPr>
              <a:t/>
            </a:r>
            <a:br>
              <a:rPr lang="tr-TR" sz="1600" dirty="0">
                <a:solidFill>
                  <a:srgbClr val="002060"/>
                </a:solidFill>
              </a:rPr>
            </a:br>
            <a:r>
              <a:rPr lang="tr-TR" sz="1600" dirty="0">
                <a:solidFill>
                  <a:srgbClr val="002060"/>
                </a:solidFill>
              </a:rPr>
              <a:t>*Gece kontrolörlüğü yapmak.</a:t>
            </a:r>
          </a:p>
          <a:p>
            <a:r>
              <a:rPr lang="tr-TR" sz="1600" dirty="0">
                <a:solidFill>
                  <a:srgbClr val="002060"/>
                </a:solidFill>
              </a:rPr>
              <a:t/>
            </a:r>
            <a:br>
              <a:rPr lang="tr-TR" sz="1600" dirty="0">
                <a:solidFill>
                  <a:srgbClr val="002060"/>
                </a:solidFill>
              </a:rPr>
            </a:br>
            <a:r>
              <a:rPr lang="tr-TR" sz="1600" dirty="0">
                <a:solidFill>
                  <a:srgbClr val="002060"/>
                </a:solidFill>
              </a:rPr>
              <a:t>*İstatistiki raporlar hazırlamak</a:t>
            </a:r>
          </a:p>
        </p:txBody>
      </p:sp>
      <p:sp>
        <p:nvSpPr>
          <p:cNvPr id="5" name="4 Aşağı Ok"/>
          <p:cNvSpPr/>
          <p:nvPr/>
        </p:nvSpPr>
        <p:spPr>
          <a:xfrm>
            <a:off x="1643042" y="1071546"/>
            <a:ext cx="428628"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74" name="Picture 2"/>
          <p:cNvPicPr>
            <a:picLocks noGrp="1" noChangeAspect="1" noChangeArrowheads="1"/>
          </p:cNvPicPr>
          <p:nvPr>
            <p:ph idx="1"/>
          </p:nvPr>
        </p:nvPicPr>
        <p:blipFill>
          <a:blip r:embed="rId2"/>
          <a:srcRect/>
          <a:stretch>
            <a:fillRect/>
          </a:stretch>
        </p:blipFill>
        <p:spPr bwMode="auto">
          <a:xfrm>
            <a:off x="3741935" y="273050"/>
            <a:ext cx="5044907" cy="637063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273050"/>
            <a:ext cx="3251231" cy="707678"/>
          </a:xfrm>
        </p:spPr>
        <p:txBody>
          <a:bodyPr>
            <a:normAutofit fontScale="90000"/>
          </a:bodyPr>
          <a:lstStyle/>
          <a:p>
            <a:pPr algn="ctr"/>
            <a:r>
              <a:rPr lang="tr-TR" dirty="0">
                <a:solidFill>
                  <a:srgbClr val="C00000"/>
                </a:solidFill>
              </a:rPr>
              <a:t>Konaklama Hizmetleri Elemanı           Mesleğinde Aranan Özellikler</a:t>
            </a:r>
          </a:p>
        </p:txBody>
      </p:sp>
      <p:sp>
        <p:nvSpPr>
          <p:cNvPr id="4" name="3 Metin Yer Tutucusu"/>
          <p:cNvSpPr>
            <a:spLocks noGrp="1"/>
          </p:cNvSpPr>
          <p:nvPr>
            <p:ph type="body" sz="half" idx="2"/>
          </p:nvPr>
        </p:nvSpPr>
        <p:spPr>
          <a:xfrm>
            <a:off x="285720" y="1285860"/>
            <a:ext cx="3179793" cy="5214974"/>
          </a:xfrm>
        </p:spPr>
        <p:txBody>
          <a:bodyPr>
            <a:normAutofit/>
          </a:bodyPr>
          <a:lstStyle/>
          <a:p>
            <a:r>
              <a:rPr lang="tr-TR" sz="1600" dirty="0">
                <a:solidFill>
                  <a:srgbClr val="002060"/>
                </a:solidFill>
              </a:rPr>
              <a:t>*Tertipli ve düzenli olmak</a:t>
            </a:r>
            <a:br>
              <a:rPr lang="tr-TR" sz="1600" dirty="0">
                <a:solidFill>
                  <a:srgbClr val="002060"/>
                </a:solidFill>
              </a:rPr>
            </a:br>
            <a:r>
              <a:rPr lang="tr-TR" sz="1600" dirty="0">
                <a:solidFill>
                  <a:srgbClr val="002060"/>
                </a:solidFill>
              </a:rPr>
              <a:t>*Zamanında iş yapmaktan hoşlanmak</a:t>
            </a:r>
            <a:br>
              <a:rPr lang="tr-TR" sz="1600" dirty="0">
                <a:solidFill>
                  <a:srgbClr val="002060"/>
                </a:solidFill>
              </a:rPr>
            </a:br>
            <a:r>
              <a:rPr lang="tr-TR" sz="1600" dirty="0">
                <a:solidFill>
                  <a:srgbClr val="002060"/>
                </a:solidFill>
              </a:rPr>
              <a:t>*El ve kolları iyi kullanabilmek</a:t>
            </a:r>
            <a:br>
              <a:rPr lang="tr-TR" sz="1600" dirty="0">
                <a:solidFill>
                  <a:srgbClr val="002060"/>
                </a:solidFill>
              </a:rPr>
            </a:br>
            <a:r>
              <a:rPr lang="tr-TR" sz="1600" dirty="0">
                <a:solidFill>
                  <a:srgbClr val="002060"/>
                </a:solidFill>
              </a:rPr>
              <a:t>*Türkçe </a:t>
            </a:r>
            <a:r>
              <a:rPr lang="tr-TR" sz="1600" dirty="0" err="1">
                <a:solidFill>
                  <a:srgbClr val="002060"/>
                </a:solidFill>
              </a:rPr>
              <a:t>yi</a:t>
            </a:r>
            <a:r>
              <a:rPr lang="tr-TR" sz="1600" dirty="0">
                <a:solidFill>
                  <a:srgbClr val="002060"/>
                </a:solidFill>
              </a:rPr>
              <a:t> iyi konuşmak ve yazmak</a:t>
            </a:r>
            <a:br>
              <a:rPr lang="tr-TR" sz="1600" dirty="0">
                <a:solidFill>
                  <a:srgbClr val="002060"/>
                </a:solidFill>
              </a:rPr>
            </a:br>
            <a:r>
              <a:rPr lang="tr-TR" sz="1600" dirty="0">
                <a:solidFill>
                  <a:srgbClr val="002060"/>
                </a:solidFill>
              </a:rPr>
              <a:t>*Bilgisayar, faks, fotokopi vb. makineleri kullanmak</a:t>
            </a:r>
            <a:br>
              <a:rPr lang="tr-TR" sz="1600" dirty="0">
                <a:solidFill>
                  <a:srgbClr val="002060"/>
                </a:solidFill>
              </a:rPr>
            </a:br>
            <a:r>
              <a:rPr lang="tr-TR" sz="1600" dirty="0">
                <a:solidFill>
                  <a:srgbClr val="002060"/>
                </a:solidFill>
              </a:rPr>
              <a:t>*Telefonla konuşabilmek</a:t>
            </a:r>
            <a:br>
              <a:rPr lang="tr-TR" sz="1600" dirty="0">
                <a:solidFill>
                  <a:srgbClr val="002060"/>
                </a:solidFill>
              </a:rPr>
            </a:br>
            <a:r>
              <a:rPr lang="tr-TR" sz="1600" dirty="0">
                <a:solidFill>
                  <a:srgbClr val="002060"/>
                </a:solidFill>
              </a:rPr>
              <a:t>*Doğru yazılı ve sözlü anlatım yapmak</a:t>
            </a:r>
            <a:br>
              <a:rPr lang="tr-TR" sz="1600" dirty="0">
                <a:solidFill>
                  <a:srgbClr val="002060"/>
                </a:solidFill>
              </a:rPr>
            </a:br>
            <a:r>
              <a:rPr lang="tr-TR" sz="1600" dirty="0">
                <a:solidFill>
                  <a:srgbClr val="002060"/>
                </a:solidFill>
              </a:rPr>
              <a:t>*Düşünceleri açık aktarabilmek</a:t>
            </a:r>
            <a:br>
              <a:rPr lang="tr-TR" sz="1600" dirty="0">
                <a:solidFill>
                  <a:srgbClr val="002060"/>
                </a:solidFill>
              </a:rPr>
            </a:br>
            <a:r>
              <a:rPr lang="tr-TR" sz="1600" dirty="0">
                <a:solidFill>
                  <a:srgbClr val="002060"/>
                </a:solidFill>
              </a:rPr>
              <a:t>*Güler yüzlü hoş görülü olmak</a:t>
            </a:r>
            <a:br>
              <a:rPr lang="tr-TR" sz="1600" dirty="0">
                <a:solidFill>
                  <a:srgbClr val="002060"/>
                </a:solidFill>
              </a:rPr>
            </a:br>
            <a:r>
              <a:rPr lang="tr-TR" sz="1600" dirty="0">
                <a:solidFill>
                  <a:srgbClr val="002060"/>
                </a:solidFill>
              </a:rPr>
              <a:t>*Başkaları ile çalışabilen uyumlu olmak</a:t>
            </a:r>
            <a:br>
              <a:rPr lang="tr-TR" sz="1600" dirty="0">
                <a:solidFill>
                  <a:srgbClr val="002060"/>
                </a:solidFill>
              </a:rPr>
            </a:br>
            <a:r>
              <a:rPr lang="tr-TR" sz="1600" dirty="0">
                <a:solidFill>
                  <a:srgbClr val="002060"/>
                </a:solidFill>
              </a:rPr>
              <a:t>*Sorumluluk duygusuna sahip olmak</a:t>
            </a:r>
            <a:br>
              <a:rPr lang="tr-TR" sz="1600" dirty="0">
                <a:solidFill>
                  <a:srgbClr val="002060"/>
                </a:solidFill>
              </a:rPr>
            </a:br>
            <a:r>
              <a:rPr lang="tr-TR" sz="1600" dirty="0">
                <a:solidFill>
                  <a:srgbClr val="002060"/>
                </a:solidFill>
              </a:rPr>
              <a:t>*Soğukkanlı olmak</a:t>
            </a:r>
            <a:br>
              <a:rPr lang="tr-TR" sz="1600" dirty="0">
                <a:solidFill>
                  <a:srgbClr val="002060"/>
                </a:solidFill>
              </a:rPr>
            </a:br>
            <a:r>
              <a:rPr lang="tr-TR" sz="1600" dirty="0">
                <a:solidFill>
                  <a:srgbClr val="002060"/>
                </a:solidFill>
              </a:rPr>
              <a:t>*Uzun süre ayakta çalışabilecek kadar bedence sağlam ve dayanıklı olmak</a:t>
            </a:r>
            <a:br>
              <a:rPr lang="tr-TR" sz="1600" dirty="0">
                <a:solidFill>
                  <a:srgbClr val="002060"/>
                </a:solidFill>
              </a:rPr>
            </a:br>
            <a:endParaRPr lang="tr-TR" sz="1600" dirty="0">
              <a:solidFill>
                <a:srgbClr val="002060"/>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3571868" y="642918"/>
            <a:ext cx="5111750" cy="550072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142852"/>
            <a:ext cx="8229600" cy="1143000"/>
          </a:xfrm>
        </p:spPr>
        <p:txBody>
          <a:bodyPr>
            <a:normAutofit fontScale="90000"/>
          </a:bodyPr>
          <a:lstStyle/>
          <a:p>
            <a:r>
              <a:rPr lang="tr-TR" sz="4000" b="1" dirty="0">
                <a:solidFill>
                  <a:srgbClr val="002060"/>
                </a:solidFill>
              </a:rPr>
              <a:t>Konaklama Hizmetleri Elemanı Mesleğinin             Çalışma Ortamları</a:t>
            </a:r>
            <a:endParaRPr lang="tr-TR" sz="4000" dirty="0">
              <a:solidFill>
                <a:srgbClr val="002060"/>
              </a:solidFill>
            </a:endParaRPr>
          </a:p>
        </p:txBody>
      </p:sp>
      <p:sp>
        <p:nvSpPr>
          <p:cNvPr id="4" name="3 İçerik Yer Tutucusu"/>
          <p:cNvSpPr>
            <a:spLocks noGrp="1"/>
          </p:cNvSpPr>
          <p:nvPr>
            <p:ph sz="half" idx="2"/>
          </p:nvPr>
        </p:nvSpPr>
        <p:spPr>
          <a:xfrm>
            <a:off x="457200" y="1357298"/>
            <a:ext cx="4040188" cy="5214974"/>
          </a:xfrm>
        </p:spPr>
        <p:txBody>
          <a:bodyPr>
            <a:normAutofit fontScale="77500" lnSpcReduction="20000"/>
          </a:bodyPr>
          <a:lstStyle/>
          <a:p>
            <a:pPr>
              <a:buNone/>
            </a:pPr>
            <a:r>
              <a:rPr lang="tr-TR" dirty="0"/>
              <a:t>		</a:t>
            </a:r>
            <a:r>
              <a:rPr lang="tr-TR" dirty="0">
                <a:solidFill>
                  <a:srgbClr val="FF0000"/>
                </a:solidFill>
              </a:rPr>
              <a:t>Konaklama Hizmetleri elemanları otel veya motellerin giriş bölümlerinde daima göz önünde görev yaparlar. Ön büro elemanı çoğunlukla ayakta ve insanlarla etkileşim hâlinde çalışır. 	Misafirlere hizmetin çok değişik alanlarda verilmesi koordineli çalışmayı zorunlu kılar. Misafirlerle, otel personeliyle, seyahat acenteleriyle etkileşimde bulunurlar. Ön büro elemanları hafta sonu, yaz tatillerinde ve mevsimlik çalışabilirler.</a:t>
            </a:r>
            <a:br>
              <a:rPr lang="tr-TR" dirty="0">
                <a:solidFill>
                  <a:srgbClr val="FF0000"/>
                </a:solidFill>
              </a:rPr>
            </a:br>
            <a:r>
              <a:rPr lang="tr-TR" dirty="0">
                <a:solidFill>
                  <a:srgbClr val="FF0000"/>
                </a:solidFill>
              </a:rPr>
              <a:t>	Zaman zaman ön büro elemanları, bakım onarım elemanlarıyla irtibat hâlindedir. Ancak misafirin isteklerini ve yöneticinin emirlerini alırken onlarla iletişim kurar. Çalıştığı yerin büyüklüğüne göre vardiya usulü çalışabilir.</a:t>
            </a:r>
          </a:p>
        </p:txBody>
      </p:sp>
      <p:pic>
        <p:nvPicPr>
          <p:cNvPr id="2050" name="Picture 2"/>
          <p:cNvPicPr>
            <a:picLocks noGrp="1" noChangeAspect="1" noChangeArrowheads="1"/>
          </p:cNvPicPr>
          <p:nvPr>
            <p:ph sz="quarter" idx="4"/>
          </p:nvPr>
        </p:nvPicPr>
        <p:blipFill>
          <a:blip r:embed="rId2"/>
          <a:srcRect/>
          <a:stretch>
            <a:fillRect/>
          </a:stretch>
        </p:blipFill>
        <p:spPr bwMode="auto">
          <a:xfrm>
            <a:off x="4857752" y="1357313"/>
            <a:ext cx="3929090" cy="5214937"/>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357170"/>
            <a:ext cx="8229600" cy="1143000"/>
          </a:xfrm>
        </p:spPr>
        <p:txBody>
          <a:bodyPr>
            <a:noAutofit/>
          </a:bodyPr>
          <a:lstStyle/>
          <a:p>
            <a:r>
              <a:rPr lang="tr-TR" sz="3600" b="1" dirty="0">
                <a:solidFill>
                  <a:srgbClr val="FF0000"/>
                </a:solidFill>
              </a:rPr>
              <a:t>Konaklama Hizmetleri Elemanı Mesleğinde İş Bulma İmkanları</a:t>
            </a:r>
            <a:endParaRPr lang="tr-TR" sz="3600" dirty="0"/>
          </a:p>
        </p:txBody>
      </p:sp>
      <p:sp>
        <p:nvSpPr>
          <p:cNvPr id="3" name="2 İçerik Yer Tutucusu"/>
          <p:cNvSpPr>
            <a:spLocks noGrp="1"/>
          </p:cNvSpPr>
          <p:nvPr>
            <p:ph sz="half" idx="1"/>
          </p:nvPr>
        </p:nvSpPr>
        <p:spPr>
          <a:xfrm>
            <a:off x="457200" y="1600200"/>
            <a:ext cx="4038600" cy="4900630"/>
          </a:xfrm>
        </p:spPr>
        <p:txBody>
          <a:bodyPr>
            <a:normAutofit fontScale="40000" lnSpcReduction="20000"/>
          </a:bodyPr>
          <a:lstStyle/>
          <a:p>
            <a:r>
              <a:rPr lang="tr-TR" dirty="0"/>
              <a:t>  </a:t>
            </a:r>
            <a:r>
              <a:rPr lang="tr-TR" sz="4500" dirty="0">
                <a:solidFill>
                  <a:schemeClr val="accent1">
                    <a:lumMod val="50000"/>
                  </a:schemeClr>
                </a:solidFill>
              </a:rPr>
              <a:t>Turizmin gelişmesine bağlı olarak çalışma alanı geniştir. Özellikle tatil bölgelerinde nitelikli personele ihtiyaç duyulmaktadır. Konaklama hizmetleri meslek elemanları; her türlü otel, motel, tatil köyü, sosyal tesis gibi konaklama ve dinlenme tesislerinde, misafirhanelerde çalışmaktadırlar.</a:t>
            </a:r>
          </a:p>
          <a:p>
            <a:r>
              <a:rPr lang="tr-TR" sz="4500" dirty="0">
                <a:solidFill>
                  <a:schemeClr val="accent1">
                    <a:lumMod val="50000"/>
                  </a:schemeClr>
                </a:solidFill>
              </a:rPr>
              <a:t>    Özellikle yaz aylarında iş bulma sorunu fazla yoktur. Ancak bu meslekte iş bulma olanakları bölgesel ve mevsimlik olarak değişim göstermektedir.</a:t>
            </a:r>
          </a:p>
          <a:p>
            <a:r>
              <a:rPr lang="tr-TR" sz="4500" dirty="0">
                <a:solidFill>
                  <a:schemeClr val="accent1">
                    <a:lumMod val="50000"/>
                  </a:schemeClr>
                </a:solidFill>
              </a:rPr>
              <a:t>    Çalışma hayatındaki performansına göre Ön Büro Elemanı Rezervasyon Şefi veya Resepsiyon Şefi, Ön Büro Müdür Yardımcısı, Ön büro müdürlüğüne kadar yükselme imkânı mevcuttur. </a:t>
            </a:r>
          </a:p>
          <a:p>
            <a:endParaRPr lang="tr-TR" dirty="0"/>
          </a:p>
        </p:txBody>
      </p:sp>
      <p:pic>
        <p:nvPicPr>
          <p:cNvPr id="3074" name="Picture 2" descr="C:\Users\Fatih ERSOY\Desktop\DSC_0602.JPG"/>
          <p:cNvPicPr>
            <a:picLocks noGrp="1" noChangeAspect="1" noChangeArrowheads="1"/>
          </p:cNvPicPr>
          <p:nvPr>
            <p:ph sz="half" idx="2"/>
          </p:nvPr>
        </p:nvPicPr>
        <p:blipFill>
          <a:blip r:embed="rId2" cstate="print"/>
          <a:srcRect/>
          <a:stretch>
            <a:fillRect/>
          </a:stretch>
        </p:blipFill>
        <p:spPr bwMode="auto">
          <a:xfrm>
            <a:off x="4572000" y="1643050"/>
            <a:ext cx="4038600" cy="445024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29600" cy="928694"/>
          </a:xfrm>
        </p:spPr>
        <p:txBody>
          <a:bodyPr>
            <a:normAutofit fontScale="90000"/>
          </a:bodyPr>
          <a:lstStyle/>
          <a:p>
            <a:r>
              <a:rPr lang="tr-TR" sz="2800" b="1" dirty="0">
                <a:solidFill>
                  <a:srgbClr val="FF0000"/>
                </a:solidFill>
              </a:rPr>
              <a:t/>
            </a:r>
            <a:br>
              <a:rPr lang="tr-TR" sz="2800" b="1" dirty="0">
                <a:solidFill>
                  <a:srgbClr val="FF0000"/>
                </a:solidFill>
              </a:rPr>
            </a:br>
            <a:r>
              <a:rPr lang="tr-TR" sz="2800" b="1" dirty="0">
                <a:solidFill>
                  <a:srgbClr val="FF0000"/>
                </a:solidFill>
              </a:rPr>
              <a:t>KONAKLAMA VE SEYAHAT HİZMETLERİ ALANI        KONAKLAMA HİZMETLERİ VE SEYAHAT İŞLETMECİLİĞİ DALI </a:t>
            </a:r>
            <a:br>
              <a:rPr lang="tr-TR" sz="2800" b="1" dirty="0">
                <a:solidFill>
                  <a:srgbClr val="FF0000"/>
                </a:solidFill>
              </a:rPr>
            </a:br>
            <a:r>
              <a:rPr lang="tr-TR" sz="2800" b="1" dirty="0">
                <a:solidFill>
                  <a:srgbClr val="FF0000"/>
                </a:solidFill>
              </a:rPr>
              <a:t>MEZUNLARININ EĞİTİM VE KARİYER İMKÂNLARI</a:t>
            </a:r>
            <a:r>
              <a:rPr lang="tr-TR" sz="2800" b="1" dirty="0"/>
              <a:t/>
            </a:r>
            <a:br>
              <a:rPr lang="tr-TR" sz="2800" b="1" dirty="0"/>
            </a:br>
            <a:endParaRPr lang="tr-TR" sz="2800" b="1" dirty="0"/>
          </a:p>
        </p:txBody>
      </p:sp>
      <p:sp>
        <p:nvSpPr>
          <p:cNvPr id="3" name="2 İçerik Yer Tutucusu"/>
          <p:cNvSpPr>
            <a:spLocks noGrp="1"/>
          </p:cNvSpPr>
          <p:nvPr>
            <p:ph sz="half" idx="1"/>
          </p:nvPr>
        </p:nvSpPr>
        <p:spPr>
          <a:xfrm>
            <a:off x="500034" y="1571612"/>
            <a:ext cx="4038600" cy="4983179"/>
          </a:xfrm>
        </p:spPr>
        <p:txBody>
          <a:bodyPr>
            <a:noAutofit/>
          </a:bodyPr>
          <a:lstStyle/>
          <a:p>
            <a:r>
              <a:rPr lang="tr-TR" sz="2000" dirty="0">
                <a:solidFill>
                  <a:schemeClr val="tx2">
                    <a:lumMod val="75000"/>
                  </a:schemeClr>
                </a:solidFill>
              </a:rPr>
              <a:t>Meslek lisesinden sonra “Yükseköğretim Kurumları Sınavında” (YKS) başarılı olanlar, istedikleri alanlarda lisans programlarına ya da meslek yüksekokullarının ilgili bölümlerine devam edebilirler. Mezun olan öğrencilerin ek puanları ile yerleşebilecekleri ön lisans programları da mevcuttur.</a:t>
            </a:r>
          </a:p>
          <a:p>
            <a:r>
              <a:rPr lang="tr-TR" sz="2000" dirty="0">
                <a:solidFill>
                  <a:schemeClr val="tx2">
                    <a:lumMod val="75000"/>
                  </a:schemeClr>
                </a:solidFill>
              </a:rPr>
              <a:t>Eğitimini tamamlayarak iş hayatında gerekli yeterlilikleri kazanan meslek elemanları, konaklama ve seyahat hizmetleri alanı ile ilgili işletmelerde kariyer yapabilirler.</a:t>
            </a:r>
          </a:p>
          <a:p>
            <a:endParaRPr lang="tr-TR" sz="2000" dirty="0">
              <a:solidFill>
                <a:schemeClr val="tx2">
                  <a:lumMod val="75000"/>
                </a:schemeClr>
              </a:solidFill>
            </a:endParaRPr>
          </a:p>
        </p:txBody>
      </p:sp>
      <p:sp>
        <p:nvSpPr>
          <p:cNvPr id="4" name="3 İçerik Yer Tutucusu"/>
          <p:cNvSpPr>
            <a:spLocks noGrp="1"/>
          </p:cNvSpPr>
          <p:nvPr>
            <p:ph sz="half" idx="2"/>
          </p:nvPr>
        </p:nvSpPr>
        <p:spPr>
          <a:xfrm>
            <a:off x="4648200" y="1500174"/>
            <a:ext cx="4038600" cy="5143536"/>
          </a:xfrm>
        </p:spPr>
        <p:txBody>
          <a:bodyPr>
            <a:noAutofit/>
          </a:bodyPr>
          <a:lstStyle/>
          <a:p>
            <a:r>
              <a:rPr lang="tr-TR" sz="1600" dirty="0">
                <a:solidFill>
                  <a:schemeClr val="tx2"/>
                </a:solidFill>
              </a:rPr>
              <a:t>Konaklama ve seyahat hizmetlerinde turizmin gelişmesine bağlı olarak çalışma alanları geniştir. Özellikle tatil bölgelerinde nitelikli personele ihtiyaç duyulmaktadır. Ön büro elemanları her türlü otel, motel, tatil köyü, sosyal tesis gibi konaklama ve dinlenme tesislerinde, misafirhanelerde çalışmaktadır.</a:t>
            </a:r>
          </a:p>
          <a:p>
            <a:r>
              <a:rPr lang="tr-TR" sz="1600" dirty="0">
                <a:solidFill>
                  <a:schemeClr val="tx2"/>
                </a:solidFill>
              </a:rPr>
              <a:t>Özellikle yaz aylarında iş bulma sorunu yoktur. Ancak bu meslekte iş bulma olanakları bölgesel ve mevsimlik olarak değişim göstermektedir.</a:t>
            </a:r>
          </a:p>
          <a:p>
            <a:r>
              <a:rPr lang="tr-TR" sz="1600" dirty="0">
                <a:solidFill>
                  <a:schemeClr val="tx2"/>
                </a:solidFill>
              </a:rPr>
              <a:t>Operasyon meslek elemanları Türkiye Seyahat Acenteleri Birliğine (TÜRSAB) bağlı acentelerde veya yerel acentelerde görev yapar. Kültür ve Turizm Bakanlığı ve bağlı birimleri ile özel turizm şirketlerinde, seyahat acentelerinde çalışabilir.</a:t>
            </a:r>
          </a:p>
          <a:p>
            <a:endParaRPr lang="tr-TR"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200" b="1" dirty="0">
                <a:solidFill>
                  <a:srgbClr val="FF0000"/>
                </a:solidFill>
              </a:rPr>
              <a:t>KONAKLAMA VE SEYAHAT HİZMETLERİ ALANI </a:t>
            </a:r>
            <a:br>
              <a:rPr lang="tr-TR" sz="2200" b="1" dirty="0">
                <a:solidFill>
                  <a:srgbClr val="FF0000"/>
                </a:solidFill>
              </a:rPr>
            </a:br>
            <a:r>
              <a:rPr lang="tr-TR" sz="2200" b="1" dirty="0">
                <a:solidFill>
                  <a:srgbClr val="FF0000"/>
                </a:solidFill>
              </a:rPr>
              <a:t>MEZUNLARININ ALANLARINA YÖNELİK OLARAK ÖĞRETİM VEREN       YÜKSEKÖĞRETİM PROGRAMLARI  (I. KADEME)</a:t>
            </a:r>
            <a:r>
              <a:rPr lang="tr-TR" sz="2000" b="1" dirty="0"/>
              <a:t/>
            </a:r>
            <a:br>
              <a:rPr lang="tr-TR" sz="2000" b="1" dirty="0"/>
            </a:br>
            <a:endParaRPr lang="tr-TR" sz="2000" dirty="0"/>
          </a:p>
        </p:txBody>
      </p:sp>
      <p:graphicFrame>
        <p:nvGraphicFramePr>
          <p:cNvPr id="5" name="4 İçerik Yer Tutucusu"/>
          <p:cNvGraphicFramePr>
            <a:graphicFrameLocks noGrp="1"/>
          </p:cNvGraphicFramePr>
          <p:nvPr>
            <p:ph sz="half" idx="1"/>
          </p:nvPr>
        </p:nvGraphicFramePr>
        <p:xfrm>
          <a:off x="571472" y="1269472"/>
          <a:ext cx="8001057" cy="5094685"/>
        </p:xfrm>
        <a:graphic>
          <a:graphicData uri="http://schemas.openxmlformats.org/drawingml/2006/table">
            <a:tbl>
              <a:tblPr firstRow="1" bandRow="1">
                <a:tableStyleId>{5C22544A-7EE6-4342-B048-85BDC9FD1C3A}</a:tableStyleId>
              </a:tblPr>
              <a:tblGrid>
                <a:gridCol w="2141004">
                  <a:extLst>
                    <a:ext uri="{9D8B030D-6E8A-4147-A177-3AD203B41FA5}">
                      <a16:colId xmlns:a16="http://schemas.microsoft.com/office/drawing/2014/main" val="20000"/>
                    </a:ext>
                  </a:extLst>
                </a:gridCol>
                <a:gridCol w="3221407">
                  <a:extLst>
                    <a:ext uri="{9D8B030D-6E8A-4147-A177-3AD203B41FA5}">
                      <a16:colId xmlns:a16="http://schemas.microsoft.com/office/drawing/2014/main" val="20001"/>
                    </a:ext>
                  </a:extLst>
                </a:gridCol>
                <a:gridCol w="2638646">
                  <a:extLst>
                    <a:ext uri="{9D8B030D-6E8A-4147-A177-3AD203B41FA5}">
                      <a16:colId xmlns:a16="http://schemas.microsoft.com/office/drawing/2014/main" val="20002"/>
                    </a:ext>
                  </a:extLst>
                </a:gridCol>
              </a:tblGrid>
              <a:tr h="576371">
                <a:tc>
                  <a:txBody>
                    <a:bodyPr/>
                    <a:lstStyle/>
                    <a:p>
                      <a:pPr algn="ctr"/>
                      <a:r>
                        <a:rPr lang="tr-TR" dirty="0">
                          <a:solidFill>
                            <a:srgbClr val="FFFFFF"/>
                          </a:solidFill>
                          <a:latin typeface="Baskerville"/>
                        </a:rPr>
                        <a:t>Konaklama Ve Seyahat Hizmetleri</a:t>
                      </a:r>
                    </a:p>
                  </a:txBody>
                  <a:tcPr marL="0" marR="0" marT="0" marB="0" anchor="ctr"/>
                </a:tc>
                <a:tc>
                  <a:txBody>
                    <a:bodyPr/>
                    <a:lstStyle/>
                    <a:p>
                      <a:pPr algn="ctr"/>
                      <a:r>
                        <a:rPr lang="tr-TR">
                          <a:solidFill>
                            <a:srgbClr val="FFFFFF"/>
                          </a:solidFill>
                          <a:latin typeface="Baskerville"/>
                        </a:rPr>
                        <a:t>Öğretim Programları</a:t>
                      </a:r>
                    </a:p>
                  </a:txBody>
                  <a:tcPr marL="0" marR="0" marT="0" marB="0" anchor="ctr"/>
                </a:tc>
                <a:tc>
                  <a:txBody>
                    <a:bodyPr/>
                    <a:lstStyle/>
                    <a:p>
                      <a:pPr algn="ctr"/>
                      <a:r>
                        <a:rPr lang="tr-TR" dirty="0">
                          <a:solidFill>
                            <a:srgbClr val="FFFFFF"/>
                          </a:solidFill>
                          <a:latin typeface="Baskerville"/>
                        </a:rPr>
                        <a:t>Öğretim Süresi</a:t>
                      </a:r>
                    </a:p>
                  </a:txBody>
                  <a:tcPr marL="0" marR="0" marT="0" marB="0" anchor="ctr"/>
                </a:tc>
                <a:extLst>
                  <a:ext uri="{0D108BD9-81ED-4DB2-BD59-A6C34878D82A}">
                    <a16:rowId xmlns:a16="http://schemas.microsoft.com/office/drawing/2014/main" val="10000"/>
                  </a:ext>
                </a:extLst>
              </a:tr>
              <a:tr h="259492">
                <a:tc rowSpan="9">
                  <a:txBody>
                    <a:bodyPr/>
                    <a:lstStyle/>
                    <a:p>
                      <a:pPr algn="ctr"/>
                      <a:endParaRPr lang="tr-TR" sz="1800" b="0" i="0" kern="1200" dirty="0">
                        <a:solidFill>
                          <a:schemeClr val="dk1"/>
                        </a:solidFill>
                        <a:latin typeface="+mn-lt"/>
                        <a:ea typeface="+mn-ea"/>
                        <a:cs typeface="+mn-cs"/>
                      </a:endParaRPr>
                    </a:p>
                    <a:p>
                      <a:pPr algn="ctr"/>
                      <a:endParaRPr lang="tr-TR" sz="1800" b="0" i="0" kern="1200" dirty="0">
                        <a:solidFill>
                          <a:schemeClr val="dk1"/>
                        </a:solidFill>
                        <a:latin typeface="+mn-lt"/>
                        <a:ea typeface="+mn-ea"/>
                        <a:cs typeface="+mn-cs"/>
                      </a:endParaRPr>
                    </a:p>
                    <a:p>
                      <a:pPr algn="ctr"/>
                      <a:endParaRPr lang="tr-TR" sz="1800" b="0" i="0" kern="1200" dirty="0">
                        <a:solidFill>
                          <a:schemeClr val="dk1"/>
                        </a:solidFill>
                        <a:latin typeface="+mn-lt"/>
                        <a:ea typeface="+mn-ea"/>
                        <a:cs typeface="+mn-cs"/>
                      </a:endParaRPr>
                    </a:p>
                    <a:p>
                      <a:pPr algn="ctr"/>
                      <a:endParaRPr lang="tr-TR" sz="1800" b="0" i="0" kern="1200" dirty="0">
                        <a:solidFill>
                          <a:schemeClr val="dk1"/>
                        </a:solidFill>
                        <a:latin typeface="+mn-lt"/>
                        <a:ea typeface="+mn-ea"/>
                        <a:cs typeface="+mn-cs"/>
                      </a:endParaRPr>
                    </a:p>
                    <a:p>
                      <a:pPr algn="ctr"/>
                      <a:endParaRPr lang="tr-TR" sz="1800" b="0" i="0" kern="1200" dirty="0">
                        <a:solidFill>
                          <a:schemeClr val="dk1"/>
                        </a:solidFill>
                        <a:latin typeface="+mn-lt"/>
                        <a:ea typeface="+mn-ea"/>
                        <a:cs typeface="+mn-cs"/>
                      </a:endParaRPr>
                    </a:p>
                    <a:p>
                      <a:pPr algn="ctr"/>
                      <a:endParaRPr lang="tr-TR" sz="1800" b="0" i="0" kern="1200" dirty="0">
                        <a:solidFill>
                          <a:schemeClr val="dk1"/>
                        </a:solidFill>
                        <a:latin typeface="+mn-lt"/>
                        <a:ea typeface="+mn-ea"/>
                        <a:cs typeface="+mn-cs"/>
                      </a:endParaRPr>
                    </a:p>
                    <a:p>
                      <a:pPr algn="ctr"/>
                      <a:endParaRPr lang="tr-TR" sz="1800" b="0" i="0" kern="1200" dirty="0">
                        <a:solidFill>
                          <a:schemeClr val="dk1"/>
                        </a:solidFill>
                        <a:latin typeface="+mn-lt"/>
                        <a:ea typeface="+mn-ea"/>
                        <a:cs typeface="+mn-cs"/>
                      </a:endParaRPr>
                    </a:p>
                    <a:p>
                      <a:pPr algn="ctr"/>
                      <a:endParaRPr lang="tr-TR" sz="1800" b="0" i="0" kern="1200" dirty="0">
                        <a:solidFill>
                          <a:schemeClr val="dk1"/>
                        </a:solidFill>
                        <a:latin typeface="+mn-lt"/>
                        <a:ea typeface="+mn-ea"/>
                        <a:cs typeface="+mn-cs"/>
                      </a:endParaRPr>
                    </a:p>
                    <a:p>
                      <a:pPr algn="ctr"/>
                      <a:r>
                        <a:rPr lang="tr-TR" sz="1800" b="0" i="0" kern="1200" dirty="0">
                          <a:solidFill>
                            <a:schemeClr val="dk1"/>
                          </a:solidFill>
                          <a:latin typeface="+mn-lt"/>
                          <a:ea typeface="+mn-ea"/>
                          <a:cs typeface="+mn-cs"/>
                        </a:rPr>
                        <a:t>ÖNLİSANS</a:t>
                      </a:r>
                      <a:endParaRPr lang="tr-TR" dirty="0"/>
                    </a:p>
                  </a:txBody>
                  <a:tcPr>
                    <a:lnB w="12700" cap="flat" cmpd="sng" algn="ctr">
                      <a:solidFill>
                        <a:schemeClr val="tx1"/>
                      </a:solidFill>
                      <a:prstDash val="solid"/>
                      <a:round/>
                      <a:headEnd type="none" w="med" len="med"/>
                      <a:tailEnd type="none" w="med" len="med"/>
                    </a:lnB>
                  </a:tcPr>
                </a:tc>
                <a:tc>
                  <a:txBody>
                    <a:bodyPr/>
                    <a:lstStyle/>
                    <a:p>
                      <a:r>
                        <a:rPr lang="tr-TR" dirty="0"/>
                        <a:t>Aşçılık</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9">
                  <a:txBody>
                    <a:bodyPr/>
                    <a:lstStyle/>
                    <a:p>
                      <a:pPr algn="ctr"/>
                      <a:r>
                        <a:rPr lang="tr-TR" dirty="0"/>
                        <a:t>2 YIL</a:t>
                      </a: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08705">
                <a:tc vMerge="1">
                  <a:txBody>
                    <a:bodyPr/>
                    <a:lstStyle/>
                    <a:p>
                      <a:endParaRPr lang="tr-TR"/>
                    </a:p>
                  </a:txBody>
                  <a:tcPr/>
                </a:tc>
                <a:tc>
                  <a:txBody>
                    <a:bodyPr/>
                    <a:lstStyle/>
                    <a:p>
                      <a:r>
                        <a:rPr lang="tr-TR" dirty="0"/>
                        <a:t>İkram Hizmetleri</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dirty="0"/>
                    </a:p>
                  </a:txBody>
                  <a:tcPr marL="0" marR="0" marT="0" marB="0" anchor="ctr"/>
                </a:tc>
                <a:extLst>
                  <a:ext uri="{0D108BD9-81ED-4DB2-BD59-A6C34878D82A}">
                    <a16:rowId xmlns:a16="http://schemas.microsoft.com/office/drawing/2014/main" val="10002"/>
                  </a:ext>
                </a:extLst>
              </a:tr>
              <a:tr h="518984">
                <a:tc vMerge="1">
                  <a:txBody>
                    <a:bodyPr/>
                    <a:lstStyle/>
                    <a:p>
                      <a:endParaRPr lang="tr-TR"/>
                    </a:p>
                  </a:txBody>
                  <a:tcPr/>
                </a:tc>
                <a:tc>
                  <a:txBody>
                    <a:bodyPr/>
                    <a:lstStyle/>
                    <a:p>
                      <a:r>
                        <a:rPr lang="tr-TR"/>
                        <a:t>Turizm ve Otel İşletmeciliği</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dirty="0"/>
                    </a:p>
                  </a:txBody>
                  <a:tcPr marL="0" marR="0" marT="0" marB="0" anchor="ctr"/>
                </a:tc>
                <a:extLst>
                  <a:ext uri="{0D108BD9-81ED-4DB2-BD59-A6C34878D82A}">
                    <a16:rowId xmlns:a16="http://schemas.microsoft.com/office/drawing/2014/main" val="10003"/>
                  </a:ext>
                </a:extLst>
              </a:tr>
              <a:tr h="778476">
                <a:tc vMerge="1">
                  <a:txBody>
                    <a:bodyPr/>
                    <a:lstStyle/>
                    <a:p>
                      <a:endParaRPr lang="tr-TR"/>
                    </a:p>
                  </a:txBody>
                  <a:tcPr/>
                </a:tc>
                <a:tc>
                  <a:txBody>
                    <a:bodyPr/>
                    <a:lstStyle/>
                    <a:p>
                      <a:r>
                        <a:rPr lang="tr-TR"/>
                        <a:t>Turizm ve Seyahat Hizmetleri</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dirty="0"/>
                    </a:p>
                  </a:txBody>
                  <a:tcPr marL="0" marR="0" marT="0" marB="0" anchor="ctr"/>
                </a:tc>
                <a:extLst>
                  <a:ext uri="{0D108BD9-81ED-4DB2-BD59-A6C34878D82A}">
                    <a16:rowId xmlns:a16="http://schemas.microsoft.com/office/drawing/2014/main" val="10004"/>
                  </a:ext>
                </a:extLst>
              </a:tr>
              <a:tr h="285441">
                <a:tc vMerge="1">
                  <a:txBody>
                    <a:bodyPr/>
                    <a:lstStyle/>
                    <a:p>
                      <a:endParaRPr lang="tr-TR"/>
                    </a:p>
                  </a:txBody>
                  <a:tcPr/>
                </a:tc>
                <a:tc>
                  <a:txBody>
                    <a:bodyPr/>
                    <a:lstStyle/>
                    <a:p>
                      <a:r>
                        <a:rPr lang="tr-TR"/>
                        <a:t>Otobüs Kaptanlığı</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dirty="0"/>
                    </a:p>
                  </a:txBody>
                  <a:tcPr marL="0" marR="0" marT="0" marB="0" anchor="ctr"/>
                </a:tc>
                <a:extLst>
                  <a:ext uri="{0D108BD9-81ED-4DB2-BD59-A6C34878D82A}">
                    <a16:rowId xmlns:a16="http://schemas.microsoft.com/office/drawing/2014/main" val="10005"/>
                  </a:ext>
                </a:extLst>
              </a:tr>
              <a:tr h="518984">
                <a:tc vMerge="1">
                  <a:txBody>
                    <a:bodyPr/>
                    <a:lstStyle/>
                    <a:p>
                      <a:endParaRPr lang="tr-TR"/>
                    </a:p>
                  </a:txBody>
                  <a:tcPr/>
                </a:tc>
                <a:tc>
                  <a:txBody>
                    <a:bodyPr/>
                    <a:lstStyle/>
                    <a:p>
                      <a:r>
                        <a:rPr lang="tr-TR"/>
                        <a:t>Sağlık Turizmi İşletmeciliği</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dirty="0"/>
                    </a:p>
                  </a:txBody>
                  <a:tcPr marL="0" marR="0" marT="0" marB="0" anchor="ctr"/>
                </a:tc>
                <a:extLst>
                  <a:ext uri="{0D108BD9-81ED-4DB2-BD59-A6C34878D82A}">
                    <a16:rowId xmlns:a16="http://schemas.microsoft.com/office/drawing/2014/main" val="10006"/>
                  </a:ext>
                </a:extLst>
              </a:tr>
              <a:tr h="541321">
                <a:tc vMerge="1">
                  <a:txBody>
                    <a:bodyPr/>
                    <a:lstStyle/>
                    <a:p>
                      <a:endParaRPr lang="tr-TR"/>
                    </a:p>
                  </a:txBody>
                  <a:tcPr/>
                </a:tc>
                <a:tc>
                  <a:txBody>
                    <a:bodyPr/>
                    <a:lstStyle/>
                    <a:p>
                      <a:r>
                        <a:rPr lang="tr-TR"/>
                        <a:t>Turist Rehberliği</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dirty="0"/>
                    </a:p>
                  </a:txBody>
                  <a:tcPr marL="0" marR="0" marT="0" marB="0" anchor="ctr"/>
                </a:tc>
                <a:extLst>
                  <a:ext uri="{0D108BD9-81ED-4DB2-BD59-A6C34878D82A}">
                    <a16:rowId xmlns:a16="http://schemas.microsoft.com/office/drawing/2014/main" val="10007"/>
                  </a:ext>
                </a:extLst>
              </a:tr>
              <a:tr h="518984">
                <a:tc vMerge="1">
                  <a:txBody>
                    <a:bodyPr/>
                    <a:lstStyle/>
                    <a:p>
                      <a:endParaRPr lang="tr-TR"/>
                    </a:p>
                  </a:txBody>
                  <a:tcPr/>
                </a:tc>
                <a:tc>
                  <a:txBody>
                    <a:bodyPr/>
                    <a:lstStyle/>
                    <a:p>
                      <a:r>
                        <a:rPr lang="tr-TR"/>
                        <a:t>Turizm Animasyonu</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dirty="0"/>
                    </a:p>
                  </a:txBody>
                  <a:tcPr marL="0" marR="0" marT="0" marB="0" anchor="ctr"/>
                </a:tc>
                <a:extLst>
                  <a:ext uri="{0D108BD9-81ED-4DB2-BD59-A6C34878D82A}">
                    <a16:rowId xmlns:a16="http://schemas.microsoft.com/office/drawing/2014/main" val="10008"/>
                  </a:ext>
                </a:extLst>
              </a:tr>
              <a:tr h="773099">
                <a:tc vMerge="1">
                  <a:txBody>
                    <a:bodyPr/>
                    <a:lstStyle/>
                    <a:p>
                      <a:endParaRPr lang="tr-TR"/>
                    </a:p>
                  </a:txBody>
                  <a:tcPr/>
                </a:tc>
                <a:tc>
                  <a:txBody>
                    <a:bodyPr/>
                    <a:lstStyle/>
                    <a:p>
                      <a:r>
                        <a:rPr lang="tr-TR" dirty="0"/>
                        <a:t>Turizm Rehberliği</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dirty="0"/>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000" b="1" dirty="0">
                <a:solidFill>
                  <a:srgbClr val="FF0000"/>
                </a:solidFill>
              </a:rPr>
              <a:t>KONAKLAMA VE SEYAHAT HİZMETLERİ ALANI </a:t>
            </a:r>
            <a:br>
              <a:rPr lang="tr-TR" sz="2000" b="1" dirty="0">
                <a:solidFill>
                  <a:srgbClr val="FF0000"/>
                </a:solidFill>
              </a:rPr>
            </a:br>
            <a:r>
              <a:rPr lang="tr-TR" sz="2000" b="1" dirty="0">
                <a:solidFill>
                  <a:srgbClr val="FF0000"/>
                </a:solidFill>
              </a:rPr>
              <a:t>MEZUNLARININ ALANLARINA YÖNELİK OLARAK ÖĞRETİM VEREN       YÜKSEKÖĞRETİM PROGRAMLARI  (II. KADEME)</a:t>
            </a:r>
            <a:endParaRPr lang="tr-TR" sz="2000" dirty="0"/>
          </a:p>
        </p:txBody>
      </p:sp>
      <p:graphicFrame>
        <p:nvGraphicFramePr>
          <p:cNvPr id="3" name="4 İçerik Yer Tutucusu"/>
          <p:cNvGraphicFramePr>
            <a:graphicFrameLocks/>
          </p:cNvGraphicFramePr>
          <p:nvPr/>
        </p:nvGraphicFramePr>
        <p:xfrm>
          <a:off x="500034" y="1428736"/>
          <a:ext cx="8286808" cy="4916989"/>
        </p:xfrm>
        <a:graphic>
          <a:graphicData uri="http://schemas.openxmlformats.org/drawingml/2006/table">
            <a:tbl>
              <a:tblPr firstRow="1" bandRow="1">
                <a:tableStyleId>{5C22544A-7EE6-4342-B048-85BDC9FD1C3A}</a:tableStyleId>
              </a:tblPr>
              <a:tblGrid>
                <a:gridCol w="2217468">
                  <a:extLst>
                    <a:ext uri="{9D8B030D-6E8A-4147-A177-3AD203B41FA5}">
                      <a16:colId xmlns:a16="http://schemas.microsoft.com/office/drawing/2014/main" val="20000"/>
                    </a:ext>
                  </a:extLst>
                </a:gridCol>
                <a:gridCol w="4145616">
                  <a:extLst>
                    <a:ext uri="{9D8B030D-6E8A-4147-A177-3AD203B41FA5}">
                      <a16:colId xmlns:a16="http://schemas.microsoft.com/office/drawing/2014/main" val="20001"/>
                    </a:ext>
                  </a:extLst>
                </a:gridCol>
                <a:gridCol w="1923724">
                  <a:extLst>
                    <a:ext uri="{9D8B030D-6E8A-4147-A177-3AD203B41FA5}">
                      <a16:colId xmlns:a16="http://schemas.microsoft.com/office/drawing/2014/main" val="20002"/>
                    </a:ext>
                  </a:extLst>
                </a:gridCol>
              </a:tblGrid>
              <a:tr h="765793">
                <a:tc>
                  <a:txBody>
                    <a:bodyPr/>
                    <a:lstStyle/>
                    <a:p>
                      <a:pPr algn="ctr"/>
                      <a:r>
                        <a:rPr lang="tr-TR" dirty="0">
                          <a:solidFill>
                            <a:srgbClr val="FFFFFF"/>
                          </a:solidFill>
                          <a:latin typeface="Baskerville"/>
                        </a:rPr>
                        <a:t>Konaklama Ve Seyahat Hizmetleri</a:t>
                      </a:r>
                    </a:p>
                  </a:txBody>
                  <a:tcPr marL="0" marR="0" marT="0" marB="0" anchor="ctr"/>
                </a:tc>
                <a:tc>
                  <a:txBody>
                    <a:bodyPr/>
                    <a:lstStyle/>
                    <a:p>
                      <a:pPr algn="ctr"/>
                      <a:r>
                        <a:rPr lang="tr-TR">
                          <a:solidFill>
                            <a:srgbClr val="FFFFFF"/>
                          </a:solidFill>
                          <a:latin typeface="Baskerville"/>
                        </a:rPr>
                        <a:t>Öğretim Programları</a:t>
                      </a:r>
                    </a:p>
                  </a:txBody>
                  <a:tcPr marL="0" marR="0" marT="0" marB="0" anchor="ctr"/>
                </a:tc>
                <a:tc>
                  <a:txBody>
                    <a:bodyPr/>
                    <a:lstStyle/>
                    <a:p>
                      <a:pPr algn="ctr"/>
                      <a:r>
                        <a:rPr lang="tr-TR" dirty="0">
                          <a:solidFill>
                            <a:srgbClr val="FFFFFF"/>
                          </a:solidFill>
                          <a:latin typeface="Baskerville"/>
                        </a:rPr>
                        <a:t>Öğretim Süresi</a:t>
                      </a:r>
                    </a:p>
                  </a:txBody>
                  <a:tcPr marL="0" marR="0" marT="0" marB="0" anchor="ctr"/>
                </a:tc>
                <a:extLst>
                  <a:ext uri="{0D108BD9-81ED-4DB2-BD59-A6C34878D82A}">
                    <a16:rowId xmlns:a16="http://schemas.microsoft.com/office/drawing/2014/main" val="10000"/>
                  </a:ext>
                </a:extLst>
              </a:tr>
              <a:tr h="262473">
                <a:tc rowSpan="14">
                  <a:txBody>
                    <a:bodyPr/>
                    <a:lstStyle/>
                    <a:p>
                      <a:pPr algn="ctr"/>
                      <a:endParaRPr lang="tr-TR" sz="1800" b="0" i="0" kern="1200" dirty="0">
                        <a:solidFill>
                          <a:schemeClr val="dk1"/>
                        </a:solidFill>
                        <a:latin typeface="+mn-lt"/>
                        <a:ea typeface="+mn-ea"/>
                        <a:cs typeface="+mn-cs"/>
                      </a:endParaRPr>
                    </a:p>
                    <a:p>
                      <a:pPr algn="ctr"/>
                      <a:endParaRPr lang="tr-TR" sz="1800" b="0" i="0" kern="1200" dirty="0">
                        <a:solidFill>
                          <a:schemeClr val="dk1"/>
                        </a:solidFill>
                        <a:latin typeface="+mn-lt"/>
                        <a:ea typeface="+mn-ea"/>
                        <a:cs typeface="+mn-cs"/>
                      </a:endParaRPr>
                    </a:p>
                    <a:p>
                      <a:pPr algn="ctr"/>
                      <a:endParaRPr lang="tr-TR" sz="1800" b="0" i="0" kern="1200" dirty="0">
                        <a:solidFill>
                          <a:schemeClr val="dk1"/>
                        </a:solidFill>
                        <a:latin typeface="+mn-lt"/>
                        <a:ea typeface="+mn-ea"/>
                        <a:cs typeface="+mn-cs"/>
                      </a:endParaRPr>
                    </a:p>
                    <a:p>
                      <a:pPr algn="ctr"/>
                      <a:endParaRPr lang="tr-TR" sz="1800" b="0" i="0" kern="1200" dirty="0">
                        <a:solidFill>
                          <a:schemeClr val="dk1"/>
                        </a:solidFill>
                        <a:latin typeface="+mn-lt"/>
                        <a:ea typeface="+mn-ea"/>
                        <a:cs typeface="+mn-cs"/>
                      </a:endParaRPr>
                    </a:p>
                    <a:p>
                      <a:pPr algn="ctr"/>
                      <a:endParaRPr lang="tr-TR" sz="1800" b="0" i="0" kern="1200" dirty="0">
                        <a:solidFill>
                          <a:schemeClr val="dk1"/>
                        </a:solidFill>
                        <a:latin typeface="+mn-lt"/>
                        <a:ea typeface="+mn-ea"/>
                        <a:cs typeface="+mn-cs"/>
                      </a:endParaRPr>
                    </a:p>
                    <a:p>
                      <a:pPr algn="ctr"/>
                      <a:endParaRPr lang="tr-TR" sz="1800" b="0" i="0" kern="1200" dirty="0">
                        <a:solidFill>
                          <a:schemeClr val="dk1"/>
                        </a:solidFill>
                        <a:latin typeface="+mn-lt"/>
                        <a:ea typeface="+mn-ea"/>
                        <a:cs typeface="+mn-cs"/>
                      </a:endParaRPr>
                    </a:p>
                    <a:p>
                      <a:pPr algn="ctr"/>
                      <a:endParaRPr lang="tr-TR" sz="1800" b="0" i="0" kern="1200" dirty="0">
                        <a:solidFill>
                          <a:schemeClr val="dk1"/>
                        </a:solidFill>
                        <a:latin typeface="+mn-lt"/>
                        <a:ea typeface="+mn-ea"/>
                        <a:cs typeface="+mn-cs"/>
                      </a:endParaRPr>
                    </a:p>
                    <a:p>
                      <a:pPr algn="ctr"/>
                      <a:endParaRPr lang="tr-TR" sz="1800" b="0" i="0" kern="1200" dirty="0">
                        <a:solidFill>
                          <a:schemeClr val="dk1"/>
                        </a:solidFill>
                        <a:latin typeface="+mn-lt"/>
                        <a:ea typeface="+mn-ea"/>
                        <a:cs typeface="+mn-cs"/>
                      </a:endParaRPr>
                    </a:p>
                    <a:p>
                      <a:pPr algn="ctr"/>
                      <a:r>
                        <a:rPr lang="tr-TR" sz="1800" b="0" i="0" kern="1200" dirty="0">
                          <a:solidFill>
                            <a:schemeClr val="dk1"/>
                          </a:solidFill>
                          <a:latin typeface="+mn-lt"/>
                          <a:ea typeface="+mn-ea"/>
                          <a:cs typeface="+mn-cs"/>
                        </a:rPr>
                        <a:t>LİSANS</a:t>
                      </a:r>
                      <a:endParaRPr lang="tr-TR" dirty="0"/>
                    </a:p>
                  </a:txBody>
                  <a:tcPr>
                    <a:lnB w="12700" cap="flat" cmpd="sng" algn="ctr">
                      <a:solidFill>
                        <a:schemeClr val="tx1"/>
                      </a:solidFill>
                      <a:prstDash val="solid"/>
                      <a:round/>
                      <a:headEnd type="none" w="med" len="med"/>
                      <a:tailEnd type="none" w="med" len="med"/>
                    </a:lnB>
                  </a:tcPr>
                </a:tc>
                <a:tc>
                  <a:txBody>
                    <a:bodyPr/>
                    <a:lstStyle/>
                    <a:p>
                      <a:r>
                        <a:rPr lang="tr-TR" dirty="0"/>
                        <a:t>Gastronomi ve Mutfak Sanatları</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14">
                  <a:txBody>
                    <a:bodyPr/>
                    <a:lstStyle/>
                    <a:p>
                      <a:r>
                        <a:rPr lang="tr-TR" dirty="0"/>
                        <a:t>            4 YIL</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7209">
                <a:tc vMerge="1">
                  <a:txBody>
                    <a:bodyPr/>
                    <a:lstStyle/>
                    <a:p>
                      <a:endParaRPr lang="tr-TR"/>
                    </a:p>
                  </a:txBody>
                  <a:tcPr/>
                </a:tc>
                <a:tc>
                  <a:txBody>
                    <a:bodyPr/>
                    <a:lstStyle/>
                    <a:p>
                      <a:r>
                        <a:rPr lang="tr-TR"/>
                        <a:t>Rekreasyon Yönetimi</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14314">
                <a:tc vMerge="1">
                  <a:txBody>
                    <a:bodyPr/>
                    <a:lstStyle/>
                    <a:p>
                      <a:endParaRPr lang="tr-TR"/>
                    </a:p>
                  </a:txBody>
                  <a:tcPr/>
                </a:tc>
                <a:tc>
                  <a:txBody>
                    <a:bodyPr/>
                    <a:lstStyle/>
                    <a:p>
                      <a:r>
                        <a:rPr lang="tr-TR"/>
                        <a:t>Seyahat İşletmeciliği ve Turizm Rehberliği</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5746">
                <a:tc vMerge="1">
                  <a:txBody>
                    <a:bodyPr/>
                    <a:lstStyle/>
                    <a:p>
                      <a:endParaRPr lang="tr-TR"/>
                    </a:p>
                  </a:txBody>
                  <a:tcPr/>
                </a:tc>
                <a:tc>
                  <a:txBody>
                    <a:bodyPr/>
                    <a:lstStyle/>
                    <a:p>
                      <a:r>
                        <a:rPr lang="tr-TR"/>
                        <a:t>Turizm Rehberliği</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08616">
                <a:tc vMerge="1">
                  <a:txBody>
                    <a:bodyPr/>
                    <a:lstStyle/>
                    <a:p>
                      <a:endParaRPr lang="tr-TR"/>
                    </a:p>
                  </a:txBody>
                  <a:tcPr/>
                </a:tc>
                <a:tc>
                  <a:txBody>
                    <a:bodyPr/>
                    <a:lstStyle/>
                    <a:p>
                      <a:r>
                        <a:rPr lang="tr-TR" dirty="0"/>
                        <a:t>Konaklama İşletmeciliği</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14363">
                <a:tc vMerge="1">
                  <a:txBody>
                    <a:bodyPr/>
                    <a:lstStyle/>
                    <a:p>
                      <a:endParaRPr lang="tr-TR"/>
                    </a:p>
                  </a:txBody>
                  <a:tcPr/>
                </a:tc>
                <a:tc>
                  <a:txBody>
                    <a:bodyPr/>
                    <a:lstStyle/>
                    <a:p>
                      <a:r>
                        <a:rPr lang="tr-TR"/>
                        <a:t>Konaklama ve Turizm İşletmeciliği</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dirty="0"/>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185703">
                <a:tc vMerge="1">
                  <a:txBody>
                    <a:bodyPr/>
                    <a:lstStyle/>
                    <a:p>
                      <a:endParaRPr lang="tr-TR"/>
                    </a:p>
                  </a:txBody>
                  <a:tcPr/>
                </a:tc>
                <a:tc>
                  <a:txBody>
                    <a:bodyPr/>
                    <a:lstStyle/>
                    <a:p>
                      <a:r>
                        <a:rPr lang="tr-TR"/>
                        <a:t>Otel Yöneticiliği</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68573">
                <a:tc vMerge="1">
                  <a:txBody>
                    <a:bodyPr/>
                    <a:lstStyle/>
                    <a:p>
                      <a:endParaRPr lang="tr-TR"/>
                    </a:p>
                  </a:txBody>
                  <a:tcPr/>
                </a:tc>
                <a:tc>
                  <a:txBody>
                    <a:bodyPr/>
                    <a:lstStyle/>
                    <a:p>
                      <a:r>
                        <a:rPr lang="tr-TR"/>
                        <a:t>Rekreasyon</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73114">
                <a:tc vMerge="1">
                  <a:txBody>
                    <a:bodyPr/>
                    <a:lstStyle/>
                    <a:p>
                      <a:endParaRPr lang="tr-TR"/>
                    </a:p>
                  </a:txBody>
                  <a:tcPr/>
                </a:tc>
                <a:tc>
                  <a:txBody>
                    <a:bodyPr/>
                    <a:lstStyle/>
                    <a:p>
                      <a:r>
                        <a:rPr lang="tr-TR"/>
                        <a:t>Seyahat İşletmeciliği</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62875">
                <a:tc vMerge="1">
                  <a:txBody>
                    <a:bodyPr/>
                    <a:lstStyle/>
                    <a:p>
                      <a:endParaRPr lang="tr-TR"/>
                    </a:p>
                  </a:txBody>
                  <a:tcPr/>
                </a:tc>
                <a:tc>
                  <a:txBody>
                    <a:bodyPr/>
                    <a:lstStyle/>
                    <a:p>
                      <a:r>
                        <a:rPr lang="tr-TR"/>
                        <a:t>Seyahat İşletmeciliği Ve Turizm Rehberliği</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62473">
                <a:tc vMerge="1">
                  <a:txBody>
                    <a:bodyPr/>
                    <a:lstStyle/>
                    <a:p>
                      <a:endParaRPr lang="tr-TR"/>
                    </a:p>
                  </a:txBody>
                  <a:tcPr/>
                </a:tc>
                <a:tc>
                  <a:txBody>
                    <a:bodyPr/>
                    <a:lstStyle/>
                    <a:p>
                      <a:r>
                        <a:rPr lang="tr-TR"/>
                        <a:t>Turizm İşletmeciliği</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353073">
                <a:tc vMerge="1">
                  <a:txBody>
                    <a:bodyPr/>
                    <a:lstStyle/>
                    <a:p>
                      <a:endParaRPr lang="tr-TR"/>
                    </a:p>
                  </a:txBody>
                  <a:tcPr/>
                </a:tc>
                <a:tc>
                  <a:txBody>
                    <a:bodyPr/>
                    <a:lstStyle/>
                    <a:p>
                      <a:r>
                        <a:rPr lang="tr-TR"/>
                        <a:t>Turizm İşletmeciliği ve Otelcilik</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73068">
                <a:tc vMerge="1">
                  <a:txBody>
                    <a:bodyPr/>
                    <a:lstStyle/>
                    <a:p>
                      <a:endParaRPr lang="tr-TR"/>
                    </a:p>
                  </a:txBody>
                  <a:tcPr/>
                </a:tc>
                <a:tc>
                  <a:txBody>
                    <a:bodyPr/>
                    <a:lstStyle/>
                    <a:p>
                      <a:r>
                        <a:rPr lang="tr-TR"/>
                        <a:t>Turizm Otel ve İşletmeciliği</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r h="300500">
                <a:tc vMerge="1">
                  <a:txBody>
                    <a:bodyPr/>
                    <a:lstStyle/>
                    <a:p>
                      <a:endParaRPr lang="tr-TR"/>
                    </a:p>
                  </a:txBody>
                  <a:tcPr/>
                </a:tc>
                <a:tc>
                  <a:txBody>
                    <a:bodyPr/>
                    <a:lstStyle/>
                    <a:p>
                      <a:r>
                        <a:rPr lang="tr-TR" dirty="0"/>
                        <a:t>Turizm ve Otelcilik</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285720" y="4929198"/>
            <a:ext cx="8572560" cy="1643074"/>
          </a:xfrm>
        </p:spPr>
        <p:txBody>
          <a:bodyPr>
            <a:noAutofit/>
          </a:bodyPr>
          <a:lstStyle/>
          <a:p>
            <a:r>
              <a:rPr lang="tr-TR" sz="1800" dirty="0">
                <a:solidFill>
                  <a:srgbClr val="0070C0"/>
                </a:solidFill>
              </a:rPr>
              <a:t>	</a:t>
            </a:r>
            <a:r>
              <a:rPr lang="tr-TR" sz="1800" dirty="0">
                <a:solidFill>
                  <a:srgbClr val="C00000"/>
                </a:solidFill>
              </a:rPr>
              <a:t>Turistin tatil amacıyla evinden çıktığı andan başlayarak seyahatini tamamlayıncaya kadar yapacağı bütün faaliyetleri bir hizmet bütünü olarak turiste sunan işletmeler seyahat acentesi olarak adlandırılırlar. Bu işletmelerin de turizm sektöründeki yeri ve önemi gün geçtikçe artmaktadır. Seyahat acenteleri vasıtasıyla ülkemize gelen turistlerin havaalanına indikleri anda ilk karşılaştıkları kişi, acente personelidir. Bu da seyahat acenteciliği alanında mesleki eğitimin yerini ve önemini çok güzel vurgulamaktadır</a:t>
            </a:r>
          </a:p>
        </p:txBody>
      </p:sp>
      <p:pic>
        <p:nvPicPr>
          <p:cNvPr id="6" name="5 Resim Yer Tutucusu" descr="http://www.sinavmatik.net/dosyalar/alandalresim/konaklama_ve_seyehat_hizmetleri.jpg"/>
          <p:cNvPicPr>
            <a:picLocks noGrp="1"/>
          </p:cNvPicPr>
          <p:nvPr>
            <p:ph type="pic" idx="1"/>
          </p:nvPr>
        </p:nvPicPr>
        <p:blipFill>
          <a:blip r:embed="rId2"/>
          <a:srcRect t="314" b="314"/>
          <a:stretch>
            <a:fillRect/>
          </a:stretch>
        </p:blipFill>
        <p:spPr bwMode="auto">
          <a:xfrm>
            <a:off x="142875" y="612775"/>
            <a:ext cx="8858250" cy="4114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439850"/>
          </a:xfrm>
        </p:spPr>
        <p:txBody>
          <a:bodyPr>
            <a:normAutofit fontScale="90000"/>
          </a:bodyPr>
          <a:lstStyle/>
          <a:p>
            <a:pPr algn="l"/>
            <a:r>
              <a:rPr lang="tr-TR" sz="1800" dirty="0"/>
              <a:t> 	</a:t>
            </a:r>
            <a:r>
              <a:rPr lang="tr-TR" sz="1800" dirty="0">
                <a:solidFill>
                  <a:srgbClr val="0070C0"/>
                </a:solidFill>
              </a:rPr>
              <a:t>Turizm sektöründe ara eleman ve orta kademe yöneticisine ciddi şekilde ihtiyaç duyulmaktadır. Ayrıca konaklama hizmetlerine yönelik reklam ve sigorta hizmetleri, oto kiralama şirketleri, oto park hizmetleri, konaklama destek hizmetleri, satış ve satış sonrası hizmetlere paralel hizmetler de düşünüldüğünde iş kolunun geniş boyutta dolaylı istihdama yol açtığı da günümüz iş hayatında çok önemli bir gerçektir.</a:t>
            </a:r>
          </a:p>
        </p:txBody>
      </p:sp>
      <p:pic>
        <p:nvPicPr>
          <p:cNvPr id="2051" name="Picture 3"/>
          <p:cNvPicPr>
            <a:picLocks noGrp="1" noChangeAspect="1" noChangeArrowheads="1"/>
          </p:cNvPicPr>
          <p:nvPr>
            <p:ph idx="1"/>
          </p:nvPr>
        </p:nvPicPr>
        <p:blipFill>
          <a:blip r:embed="rId2"/>
          <a:srcRect/>
          <a:stretch>
            <a:fillRect/>
          </a:stretch>
        </p:blipFill>
        <p:spPr bwMode="auto">
          <a:xfrm>
            <a:off x="500034" y="1928802"/>
            <a:ext cx="8215369" cy="464347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285720" y="285728"/>
            <a:ext cx="3179793" cy="6286544"/>
          </a:xfrm>
        </p:spPr>
        <p:txBody>
          <a:bodyPr>
            <a:normAutofit/>
          </a:bodyPr>
          <a:lstStyle/>
          <a:p>
            <a:r>
              <a:rPr lang="tr-TR" sz="1600" dirty="0">
                <a:solidFill>
                  <a:srgbClr val="0070C0"/>
                </a:solidFill>
              </a:rPr>
              <a:t>       </a:t>
            </a:r>
            <a:r>
              <a:rPr lang="tr-TR" sz="1800" dirty="0">
                <a:solidFill>
                  <a:srgbClr val="0070C0"/>
                </a:solidFill>
              </a:rPr>
              <a:t>Çağdaş turizmin gereği; istihdam edilen personelin mesleki formasyonunun ve öğrenim düzeylerinin yüksek olması, kaliteli hizmetin sağlanmasını, turist ile turiste hizmet edenler arasındaki ilişkilerin nitelikli olarak gerçekleşmesini doğurmaktadır.</a:t>
            </a:r>
            <a:br>
              <a:rPr lang="tr-TR" sz="1800" dirty="0">
                <a:solidFill>
                  <a:srgbClr val="0070C0"/>
                </a:solidFill>
              </a:rPr>
            </a:br>
            <a:r>
              <a:rPr lang="tr-TR" sz="1800" dirty="0">
                <a:solidFill>
                  <a:srgbClr val="0070C0"/>
                </a:solidFill>
              </a:rPr>
              <a:t>        Konaklama ve Seyahat Hizmetleri alanının, turizm sektörünün gelişmesine bağlı olarak çalışma alanları oldukça geniştir. Özellikle tatil bölgelerinde nitelikli personele ihtiyaç duyulmaktadır. Meslek elemanları her türlü otel, motel, tatil köyü, eğlence, sosyal tesis gibi konaklama ve dinlenme tesislerinde, misafirhanelerde, seyahat acentelerinde çalışmaktadırlar.</a:t>
            </a:r>
          </a:p>
          <a:p>
            <a:endParaRPr lang="tr-TR" sz="1800" dirty="0">
              <a:solidFill>
                <a:srgbClr val="0070C0"/>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3714744" y="357166"/>
            <a:ext cx="4876800" cy="592935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71480"/>
            <a:ext cx="8186766" cy="1571636"/>
          </a:xfrm>
          <a:effectLst>
            <a:glow rad="228600">
              <a:schemeClr val="accent2">
                <a:satMod val="175000"/>
                <a:alpha val="40000"/>
              </a:schemeClr>
            </a:glow>
            <a:innerShdw blurRad="114300">
              <a:prstClr val="black"/>
            </a:innerShdw>
          </a:effectLst>
        </p:spPr>
        <p:txBody>
          <a:bodyPr>
            <a:normAutofit fontScale="90000"/>
          </a:bodyPr>
          <a:lstStyle/>
          <a:p>
            <a:r>
              <a:rPr lang="tr-TR" sz="3600" b="1" dirty="0">
                <a:solidFill>
                  <a:srgbClr val="FF0000"/>
                </a:solidFill>
              </a:rPr>
              <a:t/>
            </a:r>
            <a:br>
              <a:rPr lang="tr-TR" sz="3600" b="1" dirty="0">
                <a:solidFill>
                  <a:srgbClr val="FF0000"/>
                </a:solidFill>
              </a:rPr>
            </a:br>
            <a:r>
              <a:rPr lang="tr-TR" sz="3600" b="1" dirty="0">
                <a:solidFill>
                  <a:srgbClr val="7030A0"/>
                </a:solidFill>
              </a:rPr>
              <a:t>KONAKLAMA VE SEYAHAT HİZMETLERİ </a:t>
            </a:r>
            <a:br>
              <a:rPr lang="tr-TR" sz="3600" b="1" dirty="0">
                <a:solidFill>
                  <a:srgbClr val="7030A0"/>
                </a:solidFill>
              </a:rPr>
            </a:br>
            <a:r>
              <a:rPr lang="tr-TR" sz="3600" b="1" dirty="0">
                <a:solidFill>
                  <a:srgbClr val="7030A0"/>
                </a:solidFill>
              </a:rPr>
              <a:t/>
            </a:r>
            <a:br>
              <a:rPr lang="tr-TR" sz="3600" b="1" dirty="0">
                <a:solidFill>
                  <a:srgbClr val="7030A0"/>
                </a:solidFill>
              </a:rPr>
            </a:br>
            <a:r>
              <a:rPr lang="tr-TR" sz="3600" b="1" dirty="0">
                <a:solidFill>
                  <a:srgbClr val="7030A0"/>
                </a:solidFill>
              </a:rPr>
              <a:t>ALANINDA YER ALAN DALLAR (MESLEKLER)</a:t>
            </a:r>
            <a:r>
              <a:rPr lang="tr-TR" dirty="0">
                <a:solidFill>
                  <a:srgbClr val="FF0000"/>
                </a:solidFill>
              </a:rPr>
              <a:t/>
            </a:r>
            <a:br>
              <a:rPr lang="tr-TR" dirty="0">
                <a:solidFill>
                  <a:srgbClr val="FF0000"/>
                </a:solidFill>
              </a:rPr>
            </a:br>
            <a:endParaRPr lang="tr-TR" dirty="0">
              <a:solidFill>
                <a:srgbClr val="FF0000"/>
              </a:solidFill>
            </a:endParaRPr>
          </a:p>
        </p:txBody>
      </p:sp>
      <p:sp>
        <p:nvSpPr>
          <p:cNvPr id="3" name="2 İçerik Yer Tutucusu"/>
          <p:cNvSpPr>
            <a:spLocks noGrp="1"/>
          </p:cNvSpPr>
          <p:nvPr>
            <p:ph idx="1"/>
          </p:nvPr>
        </p:nvSpPr>
        <p:spPr>
          <a:xfrm>
            <a:off x="500034" y="2357430"/>
            <a:ext cx="8464454" cy="4143404"/>
          </a:xfrm>
          <a:solidFill>
            <a:schemeClr val="bg2">
              <a:lumMod val="90000"/>
            </a:schemeClr>
          </a:solidFill>
        </p:spPr>
        <p:txBody>
          <a:bodyPr>
            <a:normAutofit/>
          </a:bodyPr>
          <a:lstStyle/>
          <a:p>
            <a:pPr>
              <a:buNone/>
            </a:pPr>
            <a:r>
              <a:rPr lang="tr-TR" dirty="0"/>
              <a:t>    </a:t>
            </a:r>
            <a:r>
              <a:rPr lang="tr-TR" u="sng" dirty="0">
                <a:solidFill>
                  <a:srgbClr val="FF0000"/>
                </a:solidFill>
              </a:rPr>
              <a:t>MESLEK</a:t>
            </a:r>
            <a:r>
              <a:rPr lang="tr-TR" dirty="0">
                <a:solidFill>
                  <a:srgbClr val="FF0000"/>
                </a:solidFill>
              </a:rPr>
              <a:t>                           </a:t>
            </a:r>
            <a:r>
              <a:rPr lang="tr-TR" u="sng" dirty="0">
                <a:solidFill>
                  <a:srgbClr val="FF0000"/>
                </a:solidFill>
              </a:rPr>
              <a:t>SEKTÖR</a:t>
            </a:r>
          </a:p>
          <a:p>
            <a:pPr>
              <a:buNone/>
            </a:pPr>
            <a:endParaRPr lang="tr-TR" u="sng" dirty="0">
              <a:solidFill>
                <a:srgbClr val="FFC000"/>
              </a:solidFill>
            </a:endParaRPr>
          </a:p>
          <a:p>
            <a:pPr>
              <a:buNone/>
            </a:pPr>
            <a:r>
              <a:rPr lang="tr-TR" dirty="0"/>
              <a:t>    </a:t>
            </a:r>
            <a:r>
              <a:rPr lang="tr-TR" dirty="0">
                <a:solidFill>
                  <a:srgbClr val="0070C0"/>
                </a:solidFill>
              </a:rPr>
              <a:t>Konaklama Hizmetleri  Konaklama İşletmeciliği</a:t>
            </a:r>
          </a:p>
          <a:p>
            <a:pPr>
              <a:buNone/>
            </a:pPr>
            <a:r>
              <a:rPr lang="tr-TR" dirty="0">
                <a:solidFill>
                  <a:srgbClr val="0070C0"/>
                </a:solidFill>
              </a:rPr>
              <a:t/>
            </a:r>
            <a:br>
              <a:rPr lang="tr-TR" dirty="0">
                <a:solidFill>
                  <a:srgbClr val="0070C0"/>
                </a:solidFill>
              </a:rPr>
            </a:br>
            <a:r>
              <a:rPr lang="tr-TR" dirty="0">
                <a:solidFill>
                  <a:srgbClr val="0070C0"/>
                </a:solidFill>
              </a:rPr>
              <a:t>Seyahat Acenteciliği      Seyahat İşletmeciliği</a:t>
            </a:r>
          </a:p>
          <a:p>
            <a:pPr>
              <a:buNone/>
            </a:pPr>
            <a:r>
              <a:rPr lang="tr-TR" dirty="0">
                <a:solidFill>
                  <a:srgbClr val="0070C0"/>
                </a:solidFill>
              </a:rPr>
              <a:t/>
            </a:r>
            <a:br>
              <a:rPr lang="tr-TR" dirty="0">
                <a:solidFill>
                  <a:srgbClr val="0070C0"/>
                </a:solidFill>
              </a:rPr>
            </a:br>
            <a:r>
              <a:rPr lang="tr-TR" dirty="0">
                <a:solidFill>
                  <a:srgbClr val="0070C0"/>
                </a:solidFill>
              </a:rPr>
              <a:t>Animatörlük	                Turizm-Rekreasyon İşl.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28596" y="1071546"/>
            <a:ext cx="8286808" cy="4401205"/>
          </a:xfrm>
          <a:prstGeom prst="rect">
            <a:avLst/>
          </a:prstGeom>
          <a:solidFill>
            <a:schemeClr val="bg2">
              <a:lumMod val="90000"/>
            </a:schemeClr>
          </a:solidFill>
        </p:spPr>
        <p:txBody>
          <a:bodyPr wrap="square">
            <a:spAutoFit/>
          </a:bodyPr>
          <a:lstStyle/>
          <a:p>
            <a:pPr algn="ctr"/>
            <a:r>
              <a:rPr lang="tr-TR" sz="4000" dirty="0">
                <a:solidFill>
                  <a:srgbClr val="FF0000"/>
                </a:solidFill>
              </a:rPr>
              <a:t>OKULUMUZDA MEVCUT OLAN</a:t>
            </a:r>
            <a:br>
              <a:rPr lang="tr-TR" sz="4000" dirty="0">
                <a:solidFill>
                  <a:srgbClr val="FF0000"/>
                </a:solidFill>
              </a:rPr>
            </a:br>
            <a:r>
              <a:rPr lang="tr-TR" sz="4000" dirty="0">
                <a:solidFill>
                  <a:srgbClr val="FF0000"/>
                </a:solidFill>
              </a:rPr>
              <a:t>KONAKLAMA VE SEYAHAT HİZMETLERİ ALANI DALLARI (MESLEKLERİ) </a:t>
            </a:r>
          </a:p>
          <a:p>
            <a:pPr algn="ctr"/>
            <a:endParaRPr lang="tr-TR" sz="4000" dirty="0">
              <a:solidFill>
                <a:srgbClr val="FF0000"/>
              </a:solidFill>
            </a:endParaRPr>
          </a:p>
          <a:p>
            <a:pPr algn="ctr"/>
            <a:r>
              <a:rPr lang="tr-TR" sz="4000" dirty="0">
                <a:solidFill>
                  <a:srgbClr val="FF0000"/>
                </a:solidFill>
              </a:rPr>
              <a:t>   </a:t>
            </a:r>
          </a:p>
          <a:p>
            <a:pPr algn="ctr"/>
            <a:r>
              <a:rPr lang="tr-TR" sz="4000" dirty="0">
                <a:solidFill>
                  <a:srgbClr val="FF0000"/>
                </a:solidFill>
              </a:rPr>
              <a:t>             </a:t>
            </a:r>
            <a:r>
              <a:rPr lang="tr-TR" sz="4000" dirty="0">
                <a:solidFill>
                  <a:schemeClr val="accent5">
                    <a:lumMod val="50000"/>
                  </a:schemeClr>
                </a:solidFill>
              </a:rPr>
              <a:t>1-KONAKLAMA HİZMETLERİ                                           	2-SEYAHAT ACENTECİLİĞİ</a:t>
            </a:r>
          </a:p>
        </p:txBody>
      </p:sp>
      <p:sp>
        <p:nvSpPr>
          <p:cNvPr id="3" name="2 Aşağı Ok"/>
          <p:cNvSpPr/>
          <p:nvPr/>
        </p:nvSpPr>
        <p:spPr>
          <a:xfrm>
            <a:off x="4286248" y="314324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tx2">
              <a:lumMod val="20000"/>
              <a:lumOff val="80000"/>
            </a:schemeClr>
          </a:solidFill>
          <a:effectLst>
            <a:glow rad="228600">
              <a:schemeClr val="accent2">
                <a:satMod val="175000"/>
                <a:alpha val="40000"/>
              </a:schemeClr>
            </a:glow>
          </a:effectLst>
        </p:spPr>
        <p:txBody>
          <a:bodyPr>
            <a:normAutofit fontScale="90000"/>
          </a:bodyPr>
          <a:lstStyle/>
          <a:p>
            <a:pPr lvl="0"/>
            <a:r>
              <a:rPr lang="tr-TR" b="1" dirty="0"/>
              <a:t/>
            </a:r>
            <a:br>
              <a:rPr lang="tr-TR" b="1" dirty="0"/>
            </a:br>
            <a:r>
              <a:rPr lang="tr-TR" b="1" dirty="0">
                <a:solidFill>
                  <a:schemeClr val="accent1"/>
                </a:solidFill>
              </a:rPr>
              <a:t>SEYAHAT ACENTECİLİĞİ ELEMANI</a:t>
            </a:r>
            <a:r>
              <a:rPr lang="tr-TR" dirty="0"/>
              <a:t/>
            </a:r>
            <a:br>
              <a:rPr lang="tr-TR" dirty="0"/>
            </a:br>
            <a:endParaRPr lang="tr-TR" dirty="0"/>
          </a:p>
        </p:txBody>
      </p:sp>
      <p:pic>
        <p:nvPicPr>
          <p:cNvPr id="1026" name="Picture 2"/>
          <p:cNvPicPr>
            <a:picLocks noGrp="1" noChangeAspect="1" noChangeArrowheads="1"/>
          </p:cNvPicPr>
          <p:nvPr>
            <p:ph idx="1"/>
          </p:nvPr>
        </p:nvPicPr>
        <p:blipFill>
          <a:blip r:embed="rId2"/>
          <a:srcRect/>
          <a:stretch>
            <a:fillRect/>
          </a:stretch>
        </p:blipFill>
        <p:spPr bwMode="auto">
          <a:xfrm>
            <a:off x="1357290" y="1643050"/>
            <a:ext cx="6572296" cy="1219200"/>
          </a:xfrm>
          <a:prstGeom prst="rect">
            <a:avLst/>
          </a:prstGeom>
          <a:noFill/>
          <a:ln w="9525">
            <a:noFill/>
            <a:miter lim="800000"/>
            <a:headEnd/>
            <a:tailEnd/>
          </a:ln>
          <a:effectLst/>
        </p:spPr>
      </p:pic>
      <p:sp>
        <p:nvSpPr>
          <p:cNvPr id="5" name="4 Dikdörtgen"/>
          <p:cNvSpPr/>
          <p:nvPr/>
        </p:nvSpPr>
        <p:spPr>
          <a:xfrm>
            <a:off x="571472" y="3214686"/>
            <a:ext cx="7858180" cy="2308324"/>
          </a:xfrm>
          <a:prstGeom prst="rect">
            <a:avLst/>
          </a:prstGeom>
        </p:spPr>
        <p:txBody>
          <a:bodyPr wrap="square">
            <a:spAutoFit/>
          </a:bodyPr>
          <a:lstStyle/>
          <a:p>
            <a:r>
              <a:rPr lang="tr-TR" dirty="0"/>
              <a:t>	</a:t>
            </a:r>
            <a:r>
              <a:rPr lang="tr-TR" sz="2400" dirty="0">
                <a:solidFill>
                  <a:srgbClr val="002060"/>
                </a:solidFill>
              </a:rPr>
              <a:t>Gerektiğinde </a:t>
            </a:r>
            <a:r>
              <a:rPr lang="tr-TR" sz="2400" dirty="0" err="1">
                <a:solidFill>
                  <a:srgbClr val="002060"/>
                </a:solidFill>
              </a:rPr>
              <a:t>transfermen</a:t>
            </a:r>
            <a:r>
              <a:rPr lang="tr-TR" sz="2400" dirty="0">
                <a:solidFill>
                  <a:srgbClr val="002060"/>
                </a:solidFill>
              </a:rPr>
              <a:t> ile tur animatörünün bütün görev ve sorumluluklarını yerine getiren günlük, haftalık tur programları hazırlayan, havaalanında konukları karşılayıp havaalanı işlemlerine yardımcı olan,konukların transferler için alınış ve dağıtım saatlerini belirleme bilgi ve becerisine sahip sorumluluk alan nitelikli kişidir.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655620"/>
          </a:xfrm>
        </p:spPr>
        <p:txBody>
          <a:bodyPr>
            <a:normAutofit fontScale="90000"/>
          </a:bodyPr>
          <a:lstStyle/>
          <a:p>
            <a:pPr algn="ctr"/>
            <a:r>
              <a:rPr lang="tr-TR" dirty="0"/>
              <a:t>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t>
            </a:r>
            <a:r>
              <a:rPr lang="tr-TR" dirty="0">
                <a:solidFill>
                  <a:srgbClr val="C00000"/>
                </a:solidFill>
              </a:rPr>
              <a:t>SEYAHAT ACENTECİLİĞİ        ELEMANIN GÖREVLERİ </a:t>
            </a:r>
          </a:p>
        </p:txBody>
      </p:sp>
      <p:sp>
        <p:nvSpPr>
          <p:cNvPr id="4" name="3 Metin Yer Tutucusu"/>
          <p:cNvSpPr>
            <a:spLocks noGrp="1"/>
          </p:cNvSpPr>
          <p:nvPr>
            <p:ph type="body" sz="half" idx="2"/>
          </p:nvPr>
        </p:nvSpPr>
        <p:spPr>
          <a:xfrm>
            <a:off x="214282" y="928670"/>
            <a:ext cx="3714776" cy="5643602"/>
          </a:xfrm>
        </p:spPr>
        <p:txBody>
          <a:bodyPr>
            <a:normAutofit fontScale="92500" lnSpcReduction="10000"/>
          </a:bodyPr>
          <a:lstStyle/>
          <a:p>
            <a:endParaRPr lang="tr-TR" dirty="0"/>
          </a:p>
          <a:p>
            <a:endParaRPr lang="tr-TR" dirty="0"/>
          </a:p>
          <a:p>
            <a:endParaRPr lang="tr-TR" dirty="0"/>
          </a:p>
          <a:p>
            <a:endParaRPr lang="tr-TR" dirty="0"/>
          </a:p>
          <a:p>
            <a:endParaRPr lang="tr-TR" dirty="0"/>
          </a:p>
          <a:p>
            <a:endParaRPr lang="tr-TR" dirty="0"/>
          </a:p>
          <a:p>
            <a:r>
              <a:rPr lang="tr-TR" sz="1700" dirty="0">
                <a:solidFill>
                  <a:srgbClr val="002060"/>
                </a:solidFill>
              </a:rPr>
              <a:t>*Acente operasyonlarını gerçekleştirmek.</a:t>
            </a:r>
            <a:br>
              <a:rPr lang="tr-TR" sz="1700" dirty="0">
                <a:solidFill>
                  <a:srgbClr val="002060"/>
                </a:solidFill>
              </a:rPr>
            </a:br>
            <a:r>
              <a:rPr lang="tr-TR" sz="1700" dirty="0">
                <a:solidFill>
                  <a:srgbClr val="002060"/>
                </a:solidFill>
              </a:rPr>
              <a:t>*Konukla iletişim kurmak.</a:t>
            </a:r>
            <a:br>
              <a:rPr lang="tr-TR" sz="1700" dirty="0">
                <a:solidFill>
                  <a:srgbClr val="002060"/>
                </a:solidFill>
              </a:rPr>
            </a:br>
            <a:r>
              <a:rPr lang="tr-TR" sz="1700" dirty="0">
                <a:solidFill>
                  <a:srgbClr val="002060"/>
                </a:solidFill>
              </a:rPr>
              <a:t>*İş öncesi hazırlık yapmak.</a:t>
            </a:r>
            <a:br>
              <a:rPr lang="tr-TR" sz="1700" dirty="0">
                <a:solidFill>
                  <a:srgbClr val="002060"/>
                </a:solidFill>
              </a:rPr>
            </a:br>
            <a:r>
              <a:rPr lang="tr-TR" sz="1700" dirty="0">
                <a:solidFill>
                  <a:srgbClr val="002060"/>
                </a:solidFill>
              </a:rPr>
              <a:t>*Dosyalama yapmak.</a:t>
            </a:r>
            <a:br>
              <a:rPr lang="tr-TR" sz="1700" dirty="0">
                <a:solidFill>
                  <a:srgbClr val="002060"/>
                </a:solidFill>
              </a:rPr>
            </a:br>
            <a:r>
              <a:rPr lang="tr-TR" sz="1700" dirty="0">
                <a:solidFill>
                  <a:srgbClr val="002060"/>
                </a:solidFill>
              </a:rPr>
              <a:t>*Günlük-haftalık tur programları hazırlamak.</a:t>
            </a:r>
            <a:br>
              <a:rPr lang="tr-TR" sz="1700" dirty="0">
                <a:solidFill>
                  <a:srgbClr val="002060"/>
                </a:solidFill>
              </a:rPr>
            </a:br>
            <a:r>
              <a:rPr lang="tr-TR" sz="1700" dirty="0">
                <a:solidFill>
                  <a:srgbClr val="002060"/>
                </a:solidFill>
              </a:rPr>
              <a:t>*Konukları karşılayıp havaalanı *işlemlerine yardımcı olmak.</a:t>
            </a:r>
            <a:br>
              <a:rPr lang="tr-TR" sz="1700" dirty="0">
                <a:solidFill>
                  <a:srgbClr val="002060"/>
                </a:solidFill>
              </a:rPr>
            </a:br>
            <a:r>
              <a:rPr lang="tr-TR" sz="1700" dirty="0">
                <a:solidFill>
                  <a:srgbClr val="002060"/>
                </a:solidFill>
              </a:rPr>
              <a:t>*Transferler için alınış ve dağıtım saatlerini ayarlamak.</a:t>
            </a:r>
            <a:br>
              <a:rPr lang="tr-TR" sz="1700" dirty="0">
                <a:solidFill>
                  <a:srgbClr val="002060"/>
                </a:solidFill>
              </a:rPr>
            </a:br>
            <a:r>
              <a:rPr lang="tr-TR" sz="1700" dirty="0">
                <a:solidFill>
                  <a:srgbClr val="002060"/>
                </a:solidFill>
              </a:rPr>
              <a:t>*Transferlerin zamanında gerçekleşmesini sağlamak.</a:t>
            </a:r>
            <a:br>
              <a:rPr lang="tr-TR" sz="1700" dirty="0">
                <a:solidFill>
                  <a:srgbClr val="002060"/>
                </a:solidFill>
              </a:rPr>
            </a:br>
            <a:r>
              <a:rPr lang="tr-TR" sz="1700" dirty="0">
                <a:solidFill>
                  <a:srgbClr val="002060"/>
                </a:solidFill>
              </a:rPr>
              <a:t>*Tura çıkacak araç ve rehberi belirlemek.</a:t>
            </a:r>
            <a:br>
              <a:rPr lang="tr-TR" sz="1700" dirty="0">
                <a:solidFill>
                  <a:srgbClr val="002060"/>
                </a:solidFill>
              </a:rPr>
            </a:br>
            <a:r>
              <a:rPr lang="tr-TR" sz="1700" dirty="0">
                <a:solidFill>
                  <a:srgbClr val="002060"/>
                </a:solidFill>
              </a:rPr>
              <a:t>*Tur programı hazırlamak.</a:t>
            </a:r>
            <a:br>
              <a:rPr lang="tr-TR" sz="1700" dirty="0">
                <a:solidFill>
                  <a:srgbClr val="002060"/>
                </a:solidFill>
              </a:rPr>
            </a:br>
            <a:r>
              <a:rPr lang="tr-TR" sz="1700" dirty="0">
                <a:solidFill>
                  <a:srgbClr val="002060"/>
                </a:solidFill>
              </a:rPr>
              <a:t>*Anadolu kültürünü tanıtmak.</a:t>
            </a:r>
            <a:br>
              <a:rPr lang="tr-TR" sz="1700" dirty="0">
                <a:solidFill>
                  <a:srgbClr val="002060"/>
                </a:solidFill>
              </a:rPr>
            </a:br>
            <a:r>
              <a:rPr lang="tr-TR" sz="1700" dirty="0">
                <a:solidFill>
                  <a:srgbClr val="002060"/>
                </a:solidFill>
              </a:rPr>
              <a:t>*Konaklama; İşletmelerinde reklamasyonu engellemek.</a:t>
            </a:r>
            <a:br>
              <a:rPr lang="tr-TR" sz="1700" dirty="0">
                <a:solidFill>
                  <a:srgbClr val="002060"/>
                </a:solidFill>
              </a:rPr>
            </a:br>
            <a:r>
              <a:rPr lang="tr-TR" sz="1700" dirty="0">
                <a:solidFill>
                  <a:srgbClr val="002060"/>
                </a:solidFill>
              </a:rPr>
              <a:t>*Bilgisayar paket programlarını kullanmak.</a:t>
            </a:r>
            <a:br>
              <a:rPr lang="tr-TR" sz="1700" dirty="0">
                <a:solidFill>
                  <a:srgbClr val="002060"/>
                </a:solidFill>
              </a:rPr>
            </a:br>
            <a:endParaRPr lang="tr-TR" sz="1700" dirty="0">
              <a:solidFill>
                <a:srgbClr val="002060"/>
              </a:solidFill>
            </a:endParaRPr>
          </a:p>
        </p:txBody>
      </p:sp>
      <p:sp>
        <p:nvSpPr>
          <p:cNvPr id="5" name="4 Aşağı Ok"/>
          <p:cNvSpPr/>
          <p:nvPr/>
        </p:nvSpPr>
        <p:spPr>
          <a:xfrm>
            <a:off x="1643042" y="1071546"/>
            <a:ext cx="428628"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Grp="1" noChangeAspect="1" noChangeArrowheads="1"/>
          </p:cNvPicPr>
          <p:nvPr>
            <p:ph idx="1"/>
          </p:nvPr>
        </p:nvPicPr>
        <p:blipFill>
          <a:blip r:embed="rId2"/>
          <a:srcRect/>
          <a:stretch>
            <a:fillRect/>
          </a:stretch>
        </p:blipFill>
        <p:spPr bwMode="auto">
          <a:xfrm>
            <a:off x="4032250" y="357166"/>
            <a:ext cx="4683154" cy="578647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07" y="214290"/>
            <a:ext cx="4210496" cy="334390"/>
          </a:xfrm>
        </p:spPr>
        <p:txBody>
          <a:bodyPr>
            <a:normAutofit fontScale="90000"/>
          </a:bodyPr>
          <a:lstStyle/>
          <a:p>
            <a:pPr algn="ctr"/>
            <a:r>
              <a:rPr lang="tr-TR" sz="1700" dirty="0">
                <a:solidFill>
                  <a:srgbClr val="FF0000"/>
                </a:solidFill>
              </a:rPr>
              <a:t>Seyahat Acenteciliği Mesleğinde Aranan Özellikler</a:t>
            </a:r>
          </a:p>
        </p:txBody>
      </p:sp>
      <p:sp>
        <p:nvSpPr>
          <p:cNvPr id="4" name="3 Metin Yer Tutucusu"/>
          <p:cNvSpPr>
            <a:spLocks noGrp="1"/>
          </p:cNvSpPr>
          <p:nvPr>
            <p:ph type="body" sz="half" idx="2"/>
          </p:nvPr>
        </p:nvSpPr>
        <p:spPr>
          <a:xfrm>
            <a:off x="142844" y="714356"/>
            <a:ext cx="3643338" cy="6000792"/>
          </a:xfrm>
        </p:spPr>
        <p:txBody>
          <a:bodyPr>
            <a:noAutofit/>
          </a:bodyPr>
          <a:lstStyle/>
          <a:p>
            <a:pPr>
              <a:buFont typeface="Wingdings" pitchFamily="2" charset="2"/>
              <a:buChar char="ü"/>
            </a:pPr>
            <a:r>
              <a:rPr lang="tr-TR" sz="1500" dirty="0">
                <a:solidFill>
                  <a:srgbClr val="0070C0"/>
                </a:solidFill>
              </a:rPr>
              <a:t>Düzgün ve sağlıklı bir yapıya sahip olmak</a:t>
            </a:r>
          </a:p>
          <a:p>
            <a:pPr>
              <a:buFont typeface="Wingdings" pitchFamily="2" charset="2"/>
              <a:buChar char="ü"/>
            </a:pPr>
            <a:r>
              <a:rPr lang="tr-TR" sz="1500" dirty="0">
                <a:solidFill>
                  <a:srgbClr val="0070C0"/>
                </a:solidFill>
              </a:rPr>
              <a:t>Dış görünümüne dikkat etmek</a:t>
            </a:r>
          </a:p>
          <a:p>
            <a:pPr>
              <a:buFont typeface="Wingdings" pitchFamily="2" charset="2"/>
              <a:buChar char="ü"/>
            </a:pPr>
            <a:r>
              <a:rPr lang="tr-TR" sz="1500" dirty="0">
                <a:solidFill>
                  <a:srgbClr val="0070C0"/>
                </a:solidFill>
              </a:rPr>
              <a:t>Temiz ve bakımlı olmak,</a:t>
            </a:r>
          </a:p>
          <a:p>
            <a:pPr>
              <a:buFont typeface="Wingdings" pitchFamily="2" charset="2"/>
              <a:buChar char="ü"/>
            </a:pPr>
            <a:r>
              <a:rPr lang="tr-TR" sz="1500" dirty="0">
                <a:solidFill>
                  <a:srgbClr val="0070C0"/>
                </a:solidFill>
              </a:rPr>
              <a:t>Tertipli ve düzenli olmak,</a:t>
            </a:r>
          </a:p>
          <a:p>
            <a:pPr>
              <a:buFont typeface="Wingdings" pitchFamily="2" charset="2"/>
              <a:buChar char="ü"/>
            </a:pPr>
            <a:r>
              <a:rPr lang="tr-TR" sz="1500" dirty="0">
                <a:solidFill>
                  <a:srgbClr val="0070C0"/>
                </a:solidFill>
              </a:rPr>
              <a:t>Zamanında iş yapmaktan hoşlanmak,</a:t>
            </a:r>
          </a:p>
          <a:p>
            <a:pPr>
              <a:buFont typeface="Wingdings" pitchFamily="2" charset="2"/>
              <a:buChar char="ü"/>
            </a:pPr>
            <a:r>
              <a:rPr lang="tr-TR" sz="1500" dirty="0">
                <a:solidFill>
                  <a:srgbClr val="0070C0"/>
                </a:solidFill>
              </a:rPr>
              <a:t>Telefon, bilgisayar, faks, fotokopi vb. makineleri kullanmak,</a:t>
            </a:r>
          </a:p>
          <a:p>
            <a:pPr>
              <a:buFont typeface="Wingdings" pitchFamily="2" charset="2"/>
              <a:buChar char="ü"/>
            </a:pPr>
            <a:r>
              <a:rPr lang="tr-TR" sz="1500" dirty="0">
                <a:solidFill>
                  <a:srgbClr val="0070C0"/>
                </a:solidFill>
              </a:rPr>
              <a:t>Saygılı, nazik, güler yüzlü,hoş görülü,soğuk kanlı olmak,</a:t>
            </a:r>
          </a:p>
          <a:p>
            <a:pPr>
              <a:buFont typeface="Wingdings" pitchFamily="2" charset="2"/>
              <a:buChar char="ü"/>
            </a:pPr>
            <a:r>
              <a:rPr lang="tr-TR" sz="1500" dirty="0">
                <a:solidFill>
                  <a:srgbClr val="0070C0"/>
                </a:solidFill>
              </a:rPr>
              <a:t>İş arkadaşları ile uyumlu çalışmak,</a:t>
            </a:r>
          </a:p>
          <a:p>
            <a:pPr>
              <a:buFont typeface="Wingdings" pitchFamily="2" charset="2"/>
              <a:buChar char="ü"/>
            </a:pPr>
            <a:r>
              <a:rPr lang="tr-TR" sz="1500" dirty="0">
                <a:solidFill>
                  <a:srgbClr val="0070C0"/>
                </a:solidFill>
              </a:rPr>
              <a:t>Bir grubun sorumluluğunu üstlenebilecek güven ve cesarete sahip olmak</a:t>
            </a:r>
          </a:p>
          <a:p>
            <a:pPr>
              <a:buFont typeface="Wingdings" pitchFamily="2" charset="2"/>
              <a:buChar char="ü"/>
            </a:pPr>
            <a:r>
              <a:rPr lang="tr-TR" sz="1500" dirty="0">
                <a:solidFill>
                  <a:srgbClr val="0070C0"/>
                </a:solidFill>
              </a:rPr>
              <a:t>Düzgün, anlaşılır konuşmak ve yumuşak ses tonuna sahip olmak,</a:t>
            </a:r>
          </a:p>
          <a:p>
            <a:pPr>
              <a:buFont typeface="Wingdings" pitchFamily="2" charset="2"/>
              <a:buChar char="ü"/>
            </a:pPr>
            <a:r>
              <a:rPr lang="tr-TR" sz="1500" dirty="0">
                <a:solidFill>
                  <a:srgbClr val="0070C0"/>
                </a:solidFill>
              </a:rPr>
              <a:t>İnsanlarla iyi iletişim kurmak, düşüncelerini aktarabilmek, pratik çözümler üretebilmek, yaratıcı olmak,</a:t>
            </a:r>
          </a:p>
          <a:p>
            <a:pPr>
              <a:buFont typeface="Wingdings" pitchFamily="2" charset="2"/>
              <a:buChar char="ü"/>
            </a:pPr>
            <a:r>
              <a:rPr lang="tr-TR" sz="1500" dirty="0">
                <a:solidFill>
                  <a:srgbClr val="0070C0"/>
                </a:solidFill>
              </a:rPr>
              <a:t>İkna yeteneği yüksek dışa dönük olmak,</a:t>
            </a:r>
            <a:br>
              <a:rPr lang="tr-TR" sz="1500" dirty="0">
                <a:solidFill>
                  <a:srgbClr val="0070C0"/>
                </a:solidFill>
              </a:rPr>
            </a:br>
            <a:r>
              <a:rPr lang="tr-TR" sz="1500" dirty="0">
                <a:solidFill>
                  <a:srgbClr val="0070C0"/>
                </a:solidFill>
              </a:rPr>
              <a:t>Dikkatli olmak, ayrıntıları algılayabilmek,</a:t>
            </a:r>
          </a:p>
          <a:p>
            <a:pPr>
              <a:buFont typeface="Wingdings" pitchFamily="2" charset="2"/>
              <a:buChar char="ü"/>
            </a:pPr>
            <a:r>
              <a:rPr lang="tr-TR" sz="1500" dirty="0">
                <a:solidFill>
                  <a:srgbClr val="0070C0"/>
                </a:solidFill>
              </a:rPr>
              <a:t>En az bir yabancı dili iyi derecede kullanmak,</a:t>
            </a:r>
          </a:p>
          <a:p>
            <a:pPr>
              <a:buFont typeface="Wingdings" pitchFamily="2" charset="2"/>
              <a:buChar char="ü"/>
            </a:pPr>
            <a:r>
              <a:rPr lang="tr-TR" sz="1500" dirty="0">
                <a:solidFill>
                  <a:srgbClr val="0070C0"/>
                </a:solidFill>
              </a:rPr>
              <a:t>Gezmeyi sevmek, yeni insanlarla tanışmaktan ve değişiklikten hoşlanmak</a:t>
            </a:r>
            <a:r>
              <a:rPr lang="tr-TR" sz="1500" dirty="0">
                <a:solidFill>
                  <a:srgbClr val="C00000"/>
                </a:solidFill>
              </a:rPr>
              <a:t/>
            </a:r>
            <a:br>
              <a:rPr lang="tr-TR" sz="1500" dirty="0">
                <a:solidFill>
                  <a:srgbClr val="C00000"/>
                </a:solidFill>
              </a:rPr>
            </a:br>
            <a:endParaRPr lang="tr-TR" sz="1500" dirty="0">
              <a:solidFill>
                <a:srgbClr val="C00000"/>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4281903" y="214290"/>
            <a:ext cx="4644609" cy="650085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572</Words>
  <Application>Microsoft Office PowerPoint</Application>
  <PresentationFormat>Ekran Gösterisi (4:3)</PresentationFormat>
  <Paragraphs>125</Paragraphs>
  <Slides>19</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Baskerville</vt:lpstr>
      <vt:lpstr>Calibri</vt:lpstr>
      <vt:lpstr>Times New Roman</vt:lpstr>
      <vt:lpstr>Wingdings</vt:lpstr>
      <vt:lpstr>Ofis Teması</vt:lpstr>
      <vt:lpstr>  KONAKLAMA VE SEYAHAT HİZMETLERİ ALANI </vt:lpstr>
      <vt:lpstr>PowerPoint Sunusu</vt:lpstr>
      <vt:lpstr>  Turizm sektöründe ara eleman ve orta kademe yöneticisine ciddi şekilde ihtiyaç duyulmaktadır. Ayrıca konaklama hizmetlerine yönelik reklam ve sigorta hizmetleri, oto kiralama şirketleri, oto park hizmetleri, konaklama destek hizmetleri, satış ve satış sonrası hizmetlere paralel hizmetler de düşünüldüğünde iş kolunun geniş boyutta dolaylı istihdama yol açtığı da günümüz iş hayatında çok önemli bir gerçektir.</vt:lpstr>
      <vt:lpstr>PowerPoint Sunusu</vt:lpstr>
      <vt:lpstr> KONAKLAMA VE SEYAHAT HİZMETLERİ   ALANINDA YER ALAN DALLAR (MESLEKLER) </vt:lpstr>
      <vt:lpstr>PowerPoint Sunusu</vt:lpstr>
      <vt:lpstr> SEYAHAT ACENTECİLİĞİ ELEMANI </vt:lpstr>
      <vt:lpstr>        SEYAHAT ACENTECİLİĞİ        ELEMANIN GÖREVLERİ </vt:lpstr>
      <vt:lpstr>Seyahat Acenteciliği Mesleğinde Aranan Özellikler</vt:lpstr>
      <vt:lpstr>Seyahat Acenteciliği Elemanı Mesleğinin        Çalışma Ortamları </vt:lpstr>
      <vt:lpstr>Seyahat Acenteciliği Elemanı Mesleğinde                               İş Bulma İmkanları</vt:lpstr>
      <vt:lpstr>KONAKLAMA HİZMETLERİ ELEMANI</vt:lpstr>
      <vt:lpstr>KONAKLAMA HİZMETLERİ ELEMANIN GÖREVLERİ</vt:lpstr>
      <vt:lpstr>Konaklama Hizmetleri Elemanı           Mesleğinde Aranan Özellikler</vt:lpstr>
      <vt:lpstr>Konaklama Hizmetleri Elemanı Mesleğinin             Çalışma Ortamları</vt:lpstr>
      <vt:lpstr>Konaklama Hizmetleri Elemanı Mesleğinde İş Bulma İmkanları</vt:lpstr>
      <vt:lpstr> KONAKLAMA VE SEYAHAT HİZMETLERİ ALANI        KONAKLAMA HİZMETLERİ VE SEYAHAT İŞLETMECİLİĞİ DALI  MEZUNLARININ EĞİTİM VE KARİYER İMKÂNLARI </vt:lpstr>
      <vt:lpstr>KONAKLAMA VE SEYAHAT HİZMETLERİ ALANI  MEZUNLARININ ALANLARINA YÖNELİK OLARAK ÖĞRETİM VEREN       YÜKSEKÖĞRETİM PROGRAMLARI  (I. KADEME) </vt:lpstr>
      <vt:lpstr>KONAKLAMA VE SEYAHAT HİZMETLERİ ALANI  MEZUNLARININ ALANLARINA YÖNELİK OLARAK ÖĞRETİM VEREN       YÜKSEKÖĞRETİM PROGRAMLARI  (II. KADEME)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KONAKLAMA VE SEYAHAT HİZMETLERİ ALANI</dc:title>
  <dc:creator>Pc</dc:creator>
  <cp:lastModifiedBy>Pc</cp:lastModifiedBy>
  <cp:revision>92</cp:revision>
  <dcterms:modified xsi:type="dcterms:W3CDTF">2024-11-18T10:59:36Z</dcterms:modified>
</cp:coreProperties>
</file>