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6"/>
  </p:notesMasterIdLst>
  <p:sldIdLst>
    <p:sldId id="256" r:id="rId2"/>
    <p:sldId id="259" r:id="rId3"/>
    <p:sldId id="260" r:id="rId4"/>
    <p:sldId id="282" r:id="rId5"/>
    <p:sldId id="283" r:id="rId6"/>
    <p:sldId id="262" r:id="rId7"/>
    <p:sldId id="281" r:id="rId8"/>
    <p:sldId id="264" r:id="rId9"/>
    <p:sldId id="265" r:id="rId10"/>
    <p:sldId id="266" r:id="rId11"/>
    <p:sldId id="268" r:id="rId12"/>
    <p:sldId id="269" r:id="rId13"/>
    <p:sldId id="275" r:id="rId14"/>
    <p:sldId id="276" r:id="rId15"/>
    <p:sldId id="279" r:id="rId16"/>
    <p:sldId id="277" r:id="rId17"/>
    <p:sldId id="278" r:id="rId18"/>
    <p:sldId id="280" r:id="rId19"/>
    <p:sldId id="270" r:id="rId20"/>
    <p:sldId id="271" r:id="rId21"/>
    <p:sldId id="258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C6D14-389E-41E8-82AE-03C05945DD0C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0CB81-EC47-407D-AF29-2F1FDAACB57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360FD-787E-4205-BA99-20402A38508D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E789-B4E2-48AE-9369-8E3AE7E775F9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D1B8-4AE2-4F98-8023-6A8657EA35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E789-B4E2-48AE-9369-8E3AE7E775F9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D1B8-4AE2-4F98-8023-6A8657EA35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E789-B4E2-48AE-9369-8E3AE7E775F9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D1B8-4AE2-4F98-8023-6A8657EA35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E789-B4E2-48AE-9369-8E3AE7E775F9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D1B8-4AE2-4F98-8023-6A8657EA35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E789-B4E2-48AE-9369-8E3AE7E775F9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D1B8-4AE2-4F98-8023-6A8657EA35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E789-B4E2-48AE-9369-8E3AE7E775F9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D1B8-4AE2-4F98-8023-6A8657EA35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E789-B4E2-48AE-9369-8E3AE7E775F9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D1B8-4AE2-4F98-8023-6A8657EA35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E789-B4E2-48AE-9369-8E3AE7E775F9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D1B8-4AE2-4F98-8023-6A8657EA35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E789-B4E2-48AE-9369-8E3AE7E775F9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D1B8-4AE2-4F98-8023-6A8657EA35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E789-B4E2-48AE-9369-8E3AE7E775F9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D1B8-4AE2-4F98-8023-6A8657EA35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E789-B4E2-48AE-9369-8E3AE7E775F9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D1B8-4AE2-4F98-8023-6A8657EA35EA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0E789-B4E2-48AE-9369-8E3AE7E775F9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2D1B8-4AE2-4F98-8023-6A8657EA35EA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8501122" cy="62151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6000" b="1" dirty="0" smtClean="0">
                <a:latin typeface="Berlin Sans FB Demi" pitchFamily="34" charset="0"/>
              </a:rPr>
              <a:t>ÖĞRENCİLERİN BECERİ EĞİTİMİ BİLGİLERİ</a:t>
            </a:r>
            <a:endParaRPr lang="tr-TR" sz="6000" b="1" dirty="0">
              <a:latin typeface="Berlin Sans FB Dem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358246" cy="6072230"/>
          </a:xfrm>
        </p:spPr>
        <p:txBody>
          <a:bodyPr>
            <a:normAutofit/>
          </a:bodyPr>
          <a:lstStyle/>
          <a:p>
            <a:pPr algn="ctr"/>
            <a:r>
              <a:rPr lang="tr-TR" sz="4000" b="1" u="sng" dirty="0" smtClean="0">
                <a:solidFill>
                  <a:srgbClr val="FF0000"/>
                </a:solidFill>
                <a:latin typeface="Franklin Gothic Medium" pitchFamily="34" charset="0"/>
                <a:ea typeface="Gungsuh" pitchFamily="18" charset="-127"/>
              </a:rPr>
              <a:t>İŞLETMEDE </a:t>
            </a:r>
            <a:r>
              <a:rPr lang="tr-TR" sz="4000" b="1" u="sng" dirty="0" smtClean="0">
                <a:solidFill>
                  <a:srgbClr val="FF0000"/>
                </a:solidFill>
                <a:latin typeface="Franklin Gothic Medium" pitchFamily="34" charset="0"/>
                <a:ea typeface="Gungsuh" pitchFamily="18" charset="-127"/>
              </a:rPr>
              <a:t>BECERİ EĞİTİMİ </a:t>
            </a:r>
            <a:r>
              <a:rPr lang="tr-TR" sz="4000" b="1" dirty="0" smtClean="0">
                <a:solidFill>
                  <a:srgbClr val="FF0000"/>
                </a:solidFill>
                <a:latin typeface="Franklin Gothic Medium" pitchFamily="34" charset="0"/>
                <a:ea typeface="Gungsuh" pitchFamily="18" charset="-127"/>
              </a:rPr>
              <a:t/>
            </a:r>
            <a:br>
              <a:rPr lang="tr-TR" sz="4000" b="1" dirty="0" smtClean="0">
                <a:solidFill>
                  <a:srgbClr val="FF0000"/>
                </a:solidFill>
                <a:latin typeface="Franklin Gothic Medium" pitchFamily="34" charset="0"/>
                <a:ea typeface="Gungsuh" pitchFamily="18" charset="-127"/>
              </a:rPr>
            </a:br>
            <a:r>
              <a:rPr lang="tr-TR" sz="4000" b="1" dirty="0" smtClean="0">
                <a:latin typeface="Franklin Gothic Medium" pitchFamily="34" charset="0"/>
                <a:ea typeface="Gungsuh" pitchFamily="18" charset="-127"/>
              </a:rPr>
              <a:t>12. SINIFTA </a:t>
            </a:r>
            <a:r>
              <a:rPr lang="tr-TR" sz="4000" b="1" dirty="0" smtClean="0">
                <a:solidFill>
                  <a:srgbClr val="00180B"/>
                </a:solidFill>
                <a:latin typeface="Franklin Gothic Medium" pitchFamily="34" charset="0"/>
                <a:ea typeface="Gungsuh" pitchFamily="18" charset="-127"/>
              </a:rPr>
              <a:t>2 GÜN </a:t>
            </a:r>
            <a:r>
              <a:rPr lang="tr-TR" sz="4000" b="1" dirty="0" smtClean="0">
                <a:solidFill>
                  <a:srgbClr val="00180B"/>
                </a:solidFill>
                <a:latin typeface="Franklin Gothic Medium" pitchFamily="34" charset="0"/>
                <a:ea typeface="Gungsuh" pitchFamily="18" charset="-127"/>
              </a:rPr>
              <a:t>OKUL, </a:t>
            </a:r>
            <a:r>
              <a:rPr lang="tr-TR" sz="4000" b="1" dirty="0" smtClean="0">
                <a:solidFill>
                  <a:srgbClr val="00180B"/>
                </a:solidFill>
                <a:latin typeface="Franklin Gothic Medium" pitchFamily="34" charset="0"/>
                <a:ea typeface="Gungsuh" pitchFamily="18" charset="-127"/>
              </a:rPr>
              <a:t>3 GÜN </a:t>
            </a:r>
            <a:r>
              <a:rPr lang="tr-TR" sz="4000" b="1" dirty="0" smtClean="0">
                <a:solidFill>
                  <a:srgbClr val="00180B"/>
                </a:solidFill>
                <a:latin typeface="Franklin Gothic Medium" pitchFamily="34" charset="0"/>
                <a:ea typeface="Gungsuh" pitchFamily="18" charset="-127"/>
              </a:rPr>
              <a:t>İŞLETMEDE YAPILIR</a:t>
            </a:r>
            <a:r>
              <a:rPr lang="tr-TR" sz="4000" b="1" dirty="0" smtClean="0">
                <a:solidFill>
                  <a:srgbClr val="00180B"/>
                </a:solidFill>
                <a:latin typeface="Franklin Gothic Medium" pitchFamily="34" charset="0"/>
                <a:ea typeface="Gungsuh" pitchFamily="18" charset="-127"/>
              </a:rPr>
              <a:t/>
            </a:r>
            <a:br>
              <a:rPr lang="tr-TR" sz="4000" b="1" dirty="0" smtClean="0">
                <a:solidFill>
                  <a:srgbClr val="00180B"/>
                </a:solidFill>
                <a:latin typeface="Franklin Gothic Medium" pitchFamily="34" charset="0"/>
                <a:ea typeface="Gungsuh" pitchFamily="18" charset="-127"/>
              </a:rPr>
            </a:br>
            <a:r>
              <a:rPr lang="tr-TR" sz="4000" dirty="0" smtClean="0">
                <a:solidFill>
                  <a:srgbClr val="0000FF"/>
                </a:solidFill>
                <a:latin typeface="Franklin Gothic Demi Cond" pitchFamily="34" charset="0"/>
              </a:rPr>
              <a:t>3 gün için </a:t>
            </a:r>
            <a:r>
              <a:rPr lang="tr-TR" sz="4000" dirty="0" smtClean="0">
                <a:solidFill>
                  <a:srgbClr val="0000FF"/>
                </a:solidFill>
                <a:latin typeface="Franklin Gothic Demi Cond" pitchFamily="34" charset="0"/>
              </a:rPr>
              <a:t>asgari ücretin </a:t>
            </a:r>
            <a:r>
              <a:rPr lang="tr-TR" sz="4000" dirty="0" smtClean="0">
                <a:solidFill>
                  <a:srgbClr val="0000FF"/>
                </a:solidFill>
                <a:latin typeface="Franklin Gothic Demi Cond" pitchFamily="34" charset="0"/>
              </a:rPr>
              <a:t>%</a:t>
            </a:r>
            <a:r>
              <a:rPr lang="tr-TR" sz="4000" dirty="0" smtClean="0">
                <a:solidFill>
                  <a:srgbClr val="0000FF"/>
                </a:solidFill>
                <a:latin typeface="Franklin Gothic Demi Cond" pitchFamily="34" charset="0"/>
              </a:rPr>
              <a:t>30’u tutarında</a:t>
            </a:r>
            <a:br>
              <a:rPr lang="tr-TR" sz="4000" dirty="0" smtClean="0">
                <a:solidFill>
                  <a:srgbClr val="0000FF"/>
                </a:solidFill>
                <a:latin typeface="Franklin Gothic Demi Cond" pitchFamily="34" charset="0"/>
              </a:rPr>
            </a:br>
            <a:r>
              <a:rPr lang="tr-TR" sz="4000" dirty="0" smtClean="0">
                <a:solidFill>
                  <a:srgbClr val="0000FF"/>
                </a:solidFill>
                <a:latin typeface="Franklin Gothic Demi Cond" pitchFamily="34" charset="0"/>
              </a:rPr>
              <a:t> </a:t>
            </a:r>
            <a:r>
              <a:rPr lang="tr-TR" sz="4000" dirty="0" smtClean="0">
                <a:solidFill>
                  <a:srgbClr val="0000FF"/>
                </a:solidFill>
                <a:latin typeface="Franklin Gothic Demi Cond" pitchFamily="34" charset="0"/>
              </a:rPr>
              <a:t>maaş alırlar. </a:t>
            </a:r>
            <a:r>
              <a:rPr lang="tr-TR" sz="4000" b="1" dirty="0" smtClean="0">
                <a:solidFill>
                  <a:srgbClr val="7030A0"/>
                </a:solidFill>
                <a:latin typeface="Franklin Gothic Medium" pitchFamily="34" charset="0"/>
              </a:rPr>
              <a:t/>
            </a:r>
            <a:br>
              <a:rPr lang="tr-TR" sz="4000" b="1" dirty="0" smtClean="0">
                <a:solidFill>
                  <a:srgbClr val="7030A0"/>
                </a:solidFill>
                <a:latin typeface="Franklin Gothic Medium" pitchFamily="34" charset="0"/>
              </a:rPr>
            </a:br>
            <a:r>
              <a:rPr lang="tr-TR" sz="4000" b="1" dirty="0" smtClean="0">
                <a:solidFill>
                  <a:schemeClr val="tx1"/>
                </a:solidFill>
                <a:latin typeface="Franklin Gothic Medium" pitchFamily="34" charset="0"/>
              </a:rPr>
              <a:t>(Okulda gördükleri </a:t>
            </a:r>
            <a:r>
              <a:rPr lang="tr-TR" sz="4000" b="1" dirty="0" smtClean="0">
                <a:solidFill>
                  <a:schemeClr val="tx1"/>
                </a:solidFill>
                <a:latin typeface="Franklin Gothic Medium" pitchFamily="34" charset="0"/>
              </a:rPr>
              <a:t>derslerin uygulamasını iş </a:t>
            </a:r>
            <a:r>
              <a:rPr lang="tr-TR" sz="4000" b="1" dirty="0" smtClean="0">
                <a:solidFill>
                  <a:schemeClr val="tx1"/>
                </a:solidFill>
                <a:latin typeface="Franklin Gothic Medium" pitchFamily="34" charset="0"/>
              </a:rPr>
              <a:t>yaşamında </a:t>
            </a:r>
            <a:r>
              <a:rPr lang="tr-TR" sz="4000" b="1" dirty="0" smtClean="0">
                <a:solidFill>
                  <a:schemeClr val="tx1"/>
                </a:solidFill>
                <a:latin typeface="Franklin Gothic Medium" pitchFamily="34" charset="0"/>
              </a:rPr>
              <a:t>belirli </a:t>
            </a:r>
            <a:r>
              <a:rPr lang="tr-TR" sz="4000" b="1" dirty="0" smtClean="0">
                <a:solidFill>
                  <a:schemeClr val="tx1"/>
                </a:solidFill>
                <a:latin typeface="Franklin Gothic Medium" pitchFamily="34" charset="0"/>
              </a:rPr>
              <a:t>standartları taşıyan kuaför </a:t>
            </a:r>
            <a:r>
              <a:rPr lang="tr-TR" sz="4000" b="1" dirty="0" smtClean="0">
                <a:solidFill>
                  <a:schemeClr val="tx1"/>
                </a:solidFill>
                <a:latin typeface="Franklin Gothic Medium" pitchFamily="34" charset="0"/>
              </a:rPr>
              <a:t>salonlarında yaparlar)</a:t>
            </a:r>
            <a:endParaRPr lang="tr-TR" sz="4000" b="1" dirty="0">
              <a:solidFill>
                <a:srgbClr val="7030A0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EHBER~1\AppData\Local\Temp\Rar$DIa0.780\20181106_150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2812857" cy="5000636"/>
          </a:xfrm>
          <a:prstGeom prst="rect">
            <a:avLst/>
          </a:prstGeom>
          <a:noFill/>
        </p:spPr>
      </p:pic>
      <p:pic>
        <p:nvPicPr>
          <p:cNvPr id="9219" name="Picture 3" descr="C:\Users\REHBER~1\AppData\Local\Temp\Rar$DIa0.186\20181106_150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703589">
            <a:off x="4482488" y="632866"/>
            <a:ext cx="3349402" cy="54070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HBER~1\AppData\Local\Temp\Rar$DIa0.380\20170606_092029.jpg"/>
          <p:cNvPicPr>
            <a:picLocks noChangeAspect="1" noChangeArrowheads="1"/>
          </p:cNvPicPr>
          <p:nvPr/>
        </p:nvPicPr>
        <p:blipFill>
          <a:blip r:embed="rId2" cstate="print"/>
          <a:srcRect t="31250" b="18750"/>
          <a:stretch>
            <a:fillRect/>
          </a:stretch>
        </p:blipFill>
        <p:spPr bwMode="auto">
          <a:xfrm>
            <a:off x="428596" y="777821"/>
            <a:ext cx="4714908" cy="5080071"/>
          </a:xfrm>
          <a:prstGeom prst="rect">
            <a:avLst/>
          </a:prstGeom>
          <a:noFill/>
        </p:spPr>
      </p:pic>
      <p:pic>
        <p:nvPicPr>
          <p:cNvPr id="1027" name="Picture 3" descr="C:\Users\REHBER~1\AppData\Local\Temp\Rar$DIa0.893\20171211_094723.jpg"/>
          <p:cNvPicPr>
            <a:picLocks noChangeAspect="1" noChangeArrowheads="1"/>
          </p:cNvPicPr>
          <p:nvPr/>
        </p:nvPicPr>
        <p:blipFill>
          <a:blip r:embed="rId3" cstate="print"/>
          <a:srcRect t="15051" b="8035"/>
          <a:stretch>
            <a:fillRect/>
          </a:stretch>
        </p:blipFill>
        <p:spPr bwMode="auto">
          <a:xfrm>
            <a:off x="5214942" y="928670"/>
            <a:ext cx="3500435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571736" y="1857364"/>
            <a:ext cx="453733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b="1" dirty="0" smtClean="0">
                <a:solidFill>
                  <a:srgbClr val="0000FF"/>
                </a:solidFill>
              </a:rPr>
              <a:t>YİYECEK İÇECEK HİZMETLERİ ALANI</a:t>
            </a:r>
            <a:endParaRPr lang="tr-TR" sz="4400" dirty="0">
              <a:solidFill>
                <a:srgbClr val="0000FF"/>
              </a:solidFill>
            </a:endParaRPr>
          </a:p>
        </p:txBody>
      </p:sp>
      <p:pic>
        <p:nvPicPr>
          <p:cNvPr id="7172" name="Picture 4" descr="Yiyecek İçecek Hizmetleri Bölümümü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49197">
            <a:off x="566508" y="3995108"/>
            <a:ext cx="2952750" cy="2209801"/>
          </a:xfrm>
          <a:prstGeom prst="rect">
            <a:avLst/>
          </a:prstGeom>
          <a:noFill/>
        </p:spPr>
      </p:pic>
      <p:pic>
        <p:nvPicPr>
          <p:cNvPr id="7176" name="Picture 8" descr="Yozgat Zübeyde Hanım Kız Teknik Anadolu Lisesi Diplomalı Aşçılar Yetiştiriyor"/>
          <p:cNvPicPr>
            <a:picLocks noChangeAspect="1" noChangeArrowheads="1"/>
          </p:cNvPicPr>
          <p:nvPr/>
        </p:nvPicPr>
        <p:blipFill>
          <a:blip r:embed="rId3"/>
          <a:srcRect l="22727" t="42218"/>
          <a:stretch>
            <a:fillRect/>
          </a:stretch>
        </p:blipFill>
        <p:spPr bwMode="auto">
          <a:xfrm rot="1364061">
            <a:off x="5666407" y="492777"/>
            <a:ext cx="2914765" cy="1813281"/>
          </a:xfrm>
          <a:prstGeom prst="rect">
            <a:avLst/>
          </a:prstGeom>
          <a:noFill/>
        </p:spPr>
      </p:pic>
      <p:pic>
        <p:nvPicPr>
          <p:cNvPr id="7178" name="Picture 10" descr="yiyecek içecek hizmetleri alanı dalları ile ilgili görsel sonucu"/>
          <p:cNvPicPr>
            <a:picLocks noChangeAspect="1" noChangeArrowheads="1"/>
          </p:cNvPicPr>
          <p:nvPr/>
        </p:nvPicPr>
        <p:blipFill>
          <a:blip r:embed="rId4"/>
          <a:srcRect t="36254" r="45238"/>
          <a:stretch>
            <a:fillRect/>
          </a:stretch>
        </p:blipFill>
        <p:spPr bwMode="auto">
          <a:xfrm rot="20689038">
            <a:off x="406882" y="369850"/>
            <a:ext cx="3075023" cy="1880626"/>
          </a:xfrm>
          <a:prstGeom prst="rect">
            <a:avLst/>
          </a:prstGeom>
          <a:noFill/>
        </p:spPr>
      </p:pic>
      <p:pic>
        <p:nvPicPr>
          <p:cNvPr id="10" name="3 İçerik Yer Tutucusu" descr="20151208_0843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597968">
            <a:off x="5851701" y="4701035"/>
            <a:ext cx="2850134" cy="1603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428596" y="1000108"/>
            <a:ext cx="85725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 smtClean="0">
                <a:latin typeface="Franklin Gothic Demi Cond" pitchFamily="34" charset="0"/>
              </a:rPr>
              <a:t>10. SINIF </a:t>
            </a:r>
          </a:p>
          <a:p>
            <a:pPr algn="ctr"/>
            <a:r>
              <a:rPr lang="tr-TR" sz="3200" dirty="0" smtClean="0">
                <a:solidFill>
                  <a:schemeClr val="bg2">
                    <a:lumMod val="25000"/>
                  </a:schemeClr>
                </a:solidFill>
                <a:latin typeface="Franklin Gothic Demi Cond" pitchFamily="34" charset="0"/>
              </a:rPr>
              <a:t> </a:t>
            </a:r>
            <a:r>
              <a:rPr lang="tr-TR" sz="3200" dirty="0" smtClean="0">
                <a:solidFill>
                  <a:srgbClr val="0000FF"/>
                </a:solidFill>
                <a:latin typeface="Franklin Gothic Demi Cond" pitchFamily="34" charset="0"/>
              </a:rPr>
              <a:t>YİYECEK İÇECEK HİZMETLERİ ALANI</a:t>
            </a:r>
          </a:p>
          <a:p>
            <a:pPr algn="ctr"/>
            <a:r>
              <a:rPr lang="tr-TR" sz="3200" dirty="0" smtClean="0">
                <a:latin typeface="Franklin Gothic Demi Cond" pitchFamily="34" charset="0"/>
              </a:rPr>
              <a:t>(İngilizce /Almanca )</a:t>
            </a:r>
          </a:p>
          <a:p>
            <a:pPr algn="ctr"/>
            <a:r>
              <a:rPr lang="tr-TR" sz="3200" dirty="0" smtClean="0">
                <a:solidFill>
                  <a:srgbClr val="7030A0"/>
                </a:solidFill>
                <a:latin typeface="Franklin Gothic Demi Cond" pitchFamily="34" charset="0"/>
              </a:rPr>
              <a:t/>
            </a:r>
            <a:br>
              <a:rPr lang="tr-TR" sz="3200" dirty="0" smtClean="0">
                <a:solidFill>
                  <a:srgbClr val="7030A0"/>
                </a:solidFill>
                <a:latin typeface="Franklin Gothic Demi Cond" pitchFamily="34" charset="0"/>
              </a:rPr>
            </a:br>
            <a:r>
              <a:rPr lang="tr-TR" sz="3200" dirty="0" smtClean="0">
                <a:latin typeface="Franklin Gothic Demi Cond" pitchFamily="34" charset="0"/>
              </a:rPr>
              <a:t>11.SINIF</a:t>
            </a:r>
          </a:p>
          <a:p>
            <a:pPr algn="ctr"/>
            <a:r>
              <a:rPr lang="tr-TR" sz="3200" dirty="0" smtClean="0">
                <a:solidFill>
                  <a:srgbClr val="0000FF"/>
                </a:solidFill>
                <a:latin typeface="Franklin Gothic Demi Cond" pitchFamily="34" charset="0"/>
              </a:rPr>
              <a:t> AŞÇILIK </a:t>
            </a:r>
            <a:r>
              <a:rPr lang="tr-TR" sz="3200" dirty="0">
                <a:solidFill>
                  <a:srgbClr val="0000FF"/>
                </a:solidFill>
                <a:latin typeface="Franklin Gothic Demi Cond" pitchFamily="34" charset="0"/>
              </a:rPr>
              <a:t>DALI</a:t>
            </a:r>
            <a:br>
              <a:rPr lang="tr-TR" sz="3200" dirty="0">
                <a:solidFill>
                  <a:srgbClr val="0000FF"/>
                </a:solidFill>
                <a:latin typeface="Franklin Gothic Demi Cond" pitchFamily="34" charset="0"/>
              </a:rPr>
            </a:br>
            <a:r>
              <a:rPr lang="tr-TR" sz="3200" dirty="0" smtClean="0">
                <a:solidFill>
                  <a:srgbClr val="0000FF"/>
                </a:solidFill>
                <a:latin typeface="Franklin Gothic Demi Cond" pitchFamily="34" charset="0"/>
              </a:rPr>
              <a:t>SERVİS </a:t>
            </a:r>
            <a:r>
              <a:rPr lang="tr-TR" sz="3200" dirty="0">
                <a:solidFill>
                  <a:srgbClr val="0000FF"/>
                </a:solidFill>
                <a:latin typeface="Franklin Gothic Demi Cond" pitchFamily="34" charset="0"/>
              </a:rPr>
              <a:t>DALI</a:t>
            </a:r>
            <a:r>
              <a:rPr lang="tr-TR" sz="3200" dirty="0" smtClean="0">
                <a:solidFill>
                  <a:srgbClr val="0000FF"/>
                </a:solidFill>
                <a:latin typeface="Franklin Gothic Demi Cond" pitchFamily="34" charset="0"/>
              </a:rPr>
              <a:t> </a:t>
            </a:r>
            <a:r>
              <a:rPr lang="tr-TR" sz="3200" dirty="0" smtClean="0">
                <a:solidFill>
                  <a:srgbClr val="C00000"/>
                </a:solidFill>
                <a:latin typeface="Franklin Gothic Demi Cond" pitchFamily="34" charset="0"/>
              </a:rPr>
              <a:t/>
            </a:r>
            <a:br>
              <a:rPr lang="tr-TR" sz="3200" dirty="0" smtClean="0">
                <a:solidFill>
                  <a:srgbClr val="C00000"/>
                </a:solidFill>
                <a:latin typeface="Franklin Gothic Demi Cond" pitchFamily="34" charset="0"/>
              </a:rPr>
            </a:br>
            <a:r>
              <a:rPr lang="tr-TR" sz="3200" dirty="0" smtClean="0">
                <a:solidFill>
                  <a:srgbClr val="C00000"/>
                </a:solidFill>
                <a:latin typeface="Franklin Gothic Demi Cond" pitchFamily="34" charset="0"/>
              </a:rPr>
              <a:t> </a:t>
            </a:r>
            <a:endParaRPr lang="tr-TR" sz="3200" dirty="0">
              <a:solidFill>
                <a:srgbClr val="C00000"/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EHBER~1\AppData\Local\Temp\Rar$DIa0.202\IMG-20180228-WA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334269" cy="5500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889906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358246" cy="6000792"/>
          </a:xfrm>
        </p:spPr>
        <p:txBody>
          <a:bodyPr>
            <a:noAutofit/>
          </a:bodyPr>
          <a:lstStyle/>
          <a:p>
            <a:pPr algn="ctr"/>
            <a:r>
              <a:rPr lang="tr-TR" sz="3400" b="1" u="sng" dirty="0" smtClean="0">
                <a:solidFill>
                  <a:srgbClr val="FF0000"/>
                </a:solidFill>
                <a:latin typeface="Franklin Gothic Medium" pitchFamily="34" charset="0"/>
              </a:rPr>
              <a:t>İŞLETMEDE BECERİ EĞİTİMİ</a:t>
            </a:r>
            <a:r>
              <a:rPr lang="tr-TR" sz="3400" b="1" dirty="0" smtClean="0">
                <a:solidFill>
                  <a:schemeClr val="tx1"/>
                </a:solidFill>
                <a:latin typeface="Franklin Gothic Medium" pitchFamily="34" charset="0"/>
              </a:rPr>
              <a:t/>
            </a:r>
            <a:br>
              <a:rPr lang="tr-TR" sz="3400" b="1" dirty="0" smtClean="0">
                <a:solidFill>
                  <a:schemeClr val="tx1"/>
                </a:solidFill>
                <a:latin typeface="Franklin Gothic Medium" pitchFamily="34" charset="0"/>
              </a:rPr>
            </a:br>
            <a:r>
              <a:rPr lang="tr-TR" sz="3400" b="1" dirty="0" smtClean="0">
                <a:solidFill>
                  <a:srgbClr val="0000FF"/>
                </a:solidFill>
                <a:latin typeface="Franklin Gothic Medium" pitchFamily="34" charset="0"/>
              </a:rPr>
              <a:t>10 ve 11. SINIFTA MAYIS-EKİM ARASI</a:t>
            </a:r>
            <a:br>
              <a:rPr lang="tr-TR" sz="3400" b="1" dirty="0" smtClean="0">
                <a:solidFill>
                  <a:srgbClr val="0000FF"/>
                </a:solidFill>
                <a:latin typeface="Franklin Gothic Medium" pitchFamily="34" charset="0"/>
              </a:rPr>
            </a:br>
            <a:r>
              <a:rPr lang="tr-TR" sz="3400" b="1" dirty="0" smtClean="0">
                <a:latin typeface="Franklin Gothic Medium" pitchFamily="34" charset="0"/>
              </a:rPr>
              <a:t>Haftalık </a:t>
            </a:r>
            <a:r>
              <a:rPr lang="tr-TR" sz="3400" b="1" dirty="0" smtClean="0">
                <a:solidFill>
                  <a:srgbClr val="00180B"/>
                </a:solidFill>
                <a:latin typeface="Franklin Gothic Medium" pitchFamily="34" charset="0"/>
                <a:ea typeface="Calibri"/>
              </a:rPr>
              <a:t>6 gün </a:t>
            </a:r>
            <a:r>
              <a:rPr lang="tr-TR" sz="3400" b="1" dirty="0" smtClean="0">
                <a:solidFill>
                  <a:srgbClr val="00180B"/>
                </a:solidFill>
                <a:latin typeface="Franklin Gothic Medium" pitchFamily="34" charset="0"/>
                <a:ea typeface="Calibri"/>
              </a:rPr>
              <a:t>ve günlük 8 </a:t>
            </a:r>
            <a:r>
              <a:rPr lang="tr-TR" sz="3400" b="1" dirty="0" smtClean="0">
                <a:solidFill>
                  <a:srgbClr val="00180B"/>
                </a:solidFill>
                <a:latin typeface="Franklin Gothic Medium" pitchFamily="34" charset="0"/>
                <a:ea typeface="Calibri"/>
              </a:rPr>
              <a:t>saat sürelerle çalışırlar.</a:t>
            </a:r>
            <a:r>
              <a:rPr lang="tr-TR" sz="3400" b="1" dirty="0" smtClean="0">
                <a:solidFill>
                  <a:srgbClr val="00180B"/>
                </a:solidFill>
                <a:latin typeface="Franklin Gothic Medium" pitchFamily="34" charset="0"/>
                <a:ea typeface="Calibri"/>
              </a:rPr>
              <a:t/>
            </a:r>
            <a:br>
              <a:rPr lang="tr-TR" sz="3400" b="1" dirty="0" smtClean="0">
                <a:solidFill>
                  <a:srgbClr val="00180B"/>
                </a:solidFill>
                <a:latin typeface="Franklin Gothic Medium" pitchFamily="34" charset="0"/>
                <a:ea typeface="Calibri"/>
              </a:rPr>
            </a:br>
            <a:r>
              <a:rPr lang="tr-TR" sz="3400" dirty="0" smtClean="0">
                <a:solidFill>
                  <a:srgbClr val="0000FF"/>
                </a:solidFill>
                <a:latin typeface="Franklin Gothic Demi Cond" pitchFamily="34" charset="0"/>
                <a:ea typeface="Calibri"/>
              </a:rPr>
              <a:t>(</a:t>
            </a:r>
            <a:r>
              <a:rPr lang="tr-TR" sz="3400" dirty="0" smtClean="0">
                <a:solidFill>
                  <a:srgbClr val="0000FF"/>
                </a:solidFill>
                <a:latin typeface="Franklin Gothic Demi Cond" pitchFamily="34" charset="0"/>
              </a:rPr>
              <a:t>Asgari ücretin %</a:t>
            </a:r>
            <a:r>
              <a:rPr lang="tr-TR" sz="3400" dirty="0" smtClean="0">
                <a:solidFill>
                  <a:srgbClr val="0000FF"/>
                </a:solidFill>
                <a:latin typeface="Franklin Gothic Demi Cond" pitchFamily="34" charset="0"/>
              </a:rPr>
              <a:t>60’ı tutarında </a:t>
            </a:r>
            <a:r>
              <a:rPr lang="tr-TR" sz="3400" dirty="0" smtClean="0">
                <a:solidFill>
                  <a:srgbClr val="0000FF"/>
                </a:solidFill>
                <a:latin typeface="Franklin Gothic Demi Cond" pitchFamily="34" charset="0"/>
              </a:rPr>
              <a:t>maaş alırlar.)</a:t>
            </a:r>
            <a:br>
              <a:rPr lang="tr-TR" sz="3400" dirty="0" smtClean="0">
                <a:solidFill>
                  <a:srgbClr val="0000FF"/>
                </a:solidFill>
                <a:latin typeface="Franklin Gothic Demi Cond" pitchFamily="34" charset="0"/>
              </a:rPr>
            </a:br>
            <a:r>
              <a:rPr lang="tr-TR" sz="3400" b="1" dirty="0" smtClean="0">
                <a:solidFill>
                  <a:srgbClr val="7030A0"/>
                </a:solidFill>
                <a:latin typeface="Franklin Gothic Medium" pitchFamily="34" charset="0"/>
              </a:rPr>
              <a:t/>
            </a:r>
            <a:br>
              <a:rPr lang="tr-TR" sz="3400" b="1" dirty="0" smtClean="0">
                <a:solidFill>
                  <a:srgbClr val="7030A0"/>
                </a:solidFill>
                <a:latin typeface="Franklin Gothic Medium" pitchFamily="34" charset="0"/>
              </a:rPr>
            </a:br>
            <a:r>
              <a:rPr lang="tr-TR" sz="3400" b="1" dirty="0" smtClean="0">
                <a:solidFill>
                  <a:schemeClr val="tx1"/>
                </a:solidFill>
                <a:latin typeface="Franklin Gothic Medium" pitchFamily="34" charset="0"/>
              </a:rPr>
              <a:t>(Okulda gördükleri </a:t>
            </a:r>
            <a:r>
              <a:rPr lang="tr-TR" sz="3400" b="1" dirty="0" smtClean="0">
                <a:solidFill>
                  <a:schemeClr val="tx1"/>
                </a:solidFill>
                <a:latin typeface="Franklin Gothic Medium" pitchFamily="34" charset="0"/>
              </a:rPr>
              <a:t>derslerin uygulamasını </a:t>
            </a:r>
            <a:r>
              <a:rPr lang="tr-TR" sz="3400" b="1" dirty="0" smtClean="0">
                <a:solidFill>
                  <a:schemeClr val="tx1"/>
                </a:solidFill>
                <a:latin typeface="Franklin Gothic Medium" pitchFamily="34" charset="0"/>
              </a:rPr>
              <a:t>iş yaşamında </a:t>
            </a:r>
            <a:r>
              <a:rPr lang="tr-TR" sz="3400" b="1" dirty="0" smtClean="0">
                <a:solidFill>
                  <a:schemeClr val="tx1"/>
                </a:solidFill>
                <a:latin typeface="Franklin Gothic Medium" pitchFamily="34" charset="0"/>
              </a:rPr>
              <a:t>5 </a:t>
            </a:r>
            <a:r>
              <a:rPr lang="tr-TR" sz="3400" b="1" dirty="0" smtClean="0">
                <a:solidFill>
                  <a:schemeClr val="tx1"/>
                </a:solidFill>
                <a:latin typeface="Franklin Gothic Medium" pitchFamily="34" charset="0"/>
              </a:rPr>
              <a:t>yıldızlı otellerin mutfak ve servis </a:t>
            </a:r>
            <a:r>
              <a:rPr lang="tr-TR" sz="3400" b="1" dirty="0" smtClean="0">
                <a:solidFill>
                  <a:schemeClr val="tx1"/>
                </a:solidFill>
                <a:latin typeface="Franklin Gothic Medium" pitchFamily="34" charset="0"/>
              </a:rPr>
              <a:t>bölümünde yaparlar )</a:t>
            </a:r>
            <a:endParaRPr lang="tr-TR" sz="3400" b="1" dirty="0">
              <a:solidFill>
                <a:srgbClr val="7030A0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HBER~1\AppData\Local\Temp\Rar$DIa0.350\IMG-20180302-WA0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7874023" cy="442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889906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EHBER~1\AppData\Local\Temp\Rar$DIa0.403\IMG-20180302-WA0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28604"/>
            <a:ext cx="4572032" cy="2571768"/>
          </a:xfrm>
          <a:prstGeom prst="rect">
            <a:avLst/>
          </a:prstGeom>
          <a:noFill/>
        </p:spPr>
      </p:pic>
      <p:pic>
        <p:nvPicPr>
          <p:cNvPr id="4098" name="Picture 2" descr="C:\Users\REHBER~1\AppData\Local\Temp\Rar$DIa0.549\IMG-20180222-WA0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3714758" cy="4953011"/>
          </a:xfrm>
          <a:prstGeom prst="rect">
            <a:avLst/>
          </a:prstGeom>
          <a:noFill/>
        </p:spPr>
      </p:pic>
      <p:pic>
        <p:nvPicPr>
          <p:cNvPr id="4099" name="Picture 3" descr="C:\Users\REHBER~1\AppData\Local\Temp\Rar$DIa0.545\20180327_1054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071810"/>
            <a:ext cx="4484687" cy="2522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889906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 rot="451484">
            <a:off x="714523" y="2419749"/>
            <a:ext cx="8143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KONAKLAMA VE SEYAHAT</a:t>
            </a:r>
          </a:p>
          <a:p>
            <a:pPr algn="ctr"/>
            <a:r>
              <a:rPr lang="tr-T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HİZMETLERİ ALANI</a:t>
            </a:r>
            <a:endParaRPr lang="tr-TR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eresinlisesi.com/resimler/images/2jpg_201401171252_13899595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87692">
            <a:off x="4636398" y="503653"/>
            <a:ext cx="4152784" cy="1603051"/>
          </a:xfrm>
          <a:prstGeom prst="rect">
            <a:avLst/>
          </a:prstGeom>
          <a:noFill/>
        </p:spPr>
      </p:pic>
      <p:pic>
        <p:nvPicPr>
          <p:cNvPr id="6148" name="Picture 4" descr="http://eresinlisesi.com/resimler/images/3jpg_201401170100_13899600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38173">
            <a:off x="140708" y="4699485"/>
            <a:ext cx="4746637" cy="18322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86742" cy="142876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800" b="1" dirty="0" smtClean="0">
                <a:solidFill>
                  <a:schemeClr val="tx1"/>
                </a:solidFill>
              </a:rPr>
              <a:t>OKULUMUZDAKİ ALAN VE DALLAR</a:t>
            </a:r>
            <a:endParaRPr lang="tr-TR" sz="4800" b="1" dirty="0">
              <a:solidFill>
                <a:schemeClr val="tx1"/>
              </a:solidFill>
            </a:endParaRPr>
          </a:p>
        </p:txBody>
      </p:sp>
      <p:sp>
        <p:nvSpPr>
          <p:cNvPr id="3" name="1 Başlık"/>
          <p:cNvSpPr txBox="1">
            <a:spLocks/>
          </p:cNvSpPr>
          <p:nvPr/>
        </p:nvSpPr>
        <p:spPr>
          <a:xfrm>
            <a:off x="857224" y="3929066"/>
            <a:ext cx="7786742" cy="250033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4000" b="1" i="1" u="none" strike="noStrike" kern="1200" cap="all" spc="0" normalizeH="0" baseline="0" noProof="0" dirty="0">
              <a:ln>
                <a:noFill/>
              </a:ln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642910" y="1687354"/>
            <a:ext cx="792961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 smtClean="0">
                <a:latin typeface="Franklin Gothic Demi Cond" pitchFamily="34" charset="0"/>
              </a:rPr>
              <a:t>1)ÇOCUK GELİŞİMİ</a:t>
            </a:r>
          </a:p>
          <a:p>
            <a:r>
              <a:rPr lang="tr-TR" sz="3000" dirty="0" smtClean="0">
                <a:solidFill>
                  <a:srgbClr val="FF0000"/>
                </a:solidFill>
                <a:latin typeface="Franklin Gothic Demi Cond" pitchFamily="34" charset="0"/>
              </a:rPr>
              <a:t>a)Erken Çocukluk </a:t>
            </a:r>
          </a:p>
          <a:p>
            <a:r>
              <a:rPr lang="tr-TR" sz="3000" dirty="0" smtClean="0">
                <a:solidFill>
                  <a:srgbClr val="FF0000"/>
                </a:solidFill>
                <a:latin typeface="Franklin Gothic Demi Cond" pitchFamily="34" charset="0"/>
              </a:rPr>
              <a:t>b)Özel Eğitim</a:t>
            </a:r>
          </a:p>
          <a:p>
            <a:r>
              <a:rPr lang="tr-TR" sz="3000" dirty="0" smtClean="0">
                <a:latin typeface="Franklin Gothic Demi Cond" pitchFamily="34" charset="0"/>
              </a:rPr>
              <a:t>2)GÜZELLİK VE SAÇ BAKIMI</a:t>
            </a:r>
          </a:p>
          <a:p>
            <a:pPr marL="457200" indent="-457200"/>
            <a:r>
              <a:rPr lang="tr-TR" sz="3000" dirty="0" smtClean="0">
                <a:solidFill>
                  <a:srgbClr val="FF0000"/>
                </a:solidFill>
                <a:latin typeface="Franklin Gothic Demi Cond" pitchFamily="34" charset="0"/>
              </a:rPr>
              <a:t>a)Kadın Kuaförlüğü</a:t>
            </a:r>
          </a:p>
          <a:p>
            <a:pPr marL="457200" indent="-457200"/>
            <a:r>
              <a:rPr lang="tr-TR" sz="3000" dirty="0" smtClean="0">
                <a:latin typeface="Franklin Gothic Demi Cond" pitchFamily="34" charset="0"/>
              </a:rPr>
              <a:t>3) KONAKLAMA VE SEYAHAT HİZMETLERİ</a:t>
            </a:r>
          </a:p>
          <a:p>
            <a:pPr marL="457200" indent="-457200"/>
            <a:r>
              <a:rPr lang="tr-TR" sz="3000" dirty="0" smtClean="0">
                <a:solidFill>
                  <a:srgbClr val="FF0000"/>
                </a:solidFill>
                <a:latin typeface="Franklin Gothic Demi Cond" pitchFamily="34" charset="0"/>
              </a:rPr>
              <a:t>a)Ön Büro</a:t>
            </a:r>
          </a:p>
          <a:p>
            <a:pPr marL="457200" indent="-457200"/>
            <a:r>
              <a:rPr lang="tr-TR" sz="3000" dirty="0" smtClean="0">
                <a:solidFill>
                  <a:srgbClr val="FF0000"/>
                </a:solidFill>
                <a:latin typeface="Franklin Gothic Demi Cond" pitchFamily="34" charset="0"/>
              </a:rPr>
              <a:t>b)Operasyon</a:t>
            </a:r>
          </a:p>
          <a:p>
            <a:pPr marL="457200" indent="-457200"/>
            <a:r>
              <a:rPr lang="tr-TR" sz="3000" dirty="0" smtClean="0">
                <a:latin typeface="Franklin Gothic Demi Cond" pitchFamily="34" charset="0"/>
              </a:rPr>
              <a:t>4)YİYECEK İÇEÇEK HİZMETLERİ</a:t>
            </a:r>
          </a:p>
          <a:p>
            <a:pPr marL="457200" indent="-457200"/>
            <a:r>
              <a:rPr lang="tr-TR" sz="3000" dirty="0" smtClean="0">
                <a:solidFill>
                  <a:srgbClr val="FF0000"/>
                </a:solidFill>
                <a:latin typeface="Franklin Gothic Demi Cond" pitchFamily="34" charset="0"/>
              </a:rPr>
              <a:t>a)Aşçılık</a:t>
            </a:r>
          </a:p>
          <a:p>
            <a:pPr marL="457200" indent="-457200"/>
            <a:r>
              <a:rPr lang="tr-TR" sz="3000" dirty="0" smtClean="0">
                <a:solidFill>
                  <a:srgbClr val="FF0000"/>
                </a:solidFill>
                <a:latin typeface="Franklin Gothic Demi Cond" pitchFamily="34" charset="0"/>
              </a:rPr>
              <a:t>b) Servis </a:t>
            </a:r>
            <a:endParaRPr lang="tr-TR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571440" y="1214422"/>
            <a:ext cx="85725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latin typeface="Franklin Gothic Medium" pitchFamily="34" charset="0"/>
              </a:rPr>
              <a:t>10. SINIF </a:t>
            </a:r>
          </a:p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Franklin Gothic Medium" pitchFamily="34" charset="0"/>
              </a:rPr>
              <a:t> KONAKLAMA VE SEYAHAT HİZMETLERİ ALANI </a:t>
            </a:r>
            <a:r>
              <a:rPr lang="tr-TR" sz="3200" b="1" dirty="0" smtClean="0">
                <a:latin typeface="Franklin Gothic Medium" pitchFamily="34" charset="0"/>
              </a:rPr>
              <a:t>(İngilizce /Almanca )</a:t>
            </a:r>
          </a:p>
          <a:p>
            <a:pPr algn="ctr"/>
            <a:r>
              <a:rPr lang="tr-TR" sz="3200" b="1" dirty="0" smtClean="0">
                <a:solidFill>
                  <a:srgbClr val="7030A0"/>
                </a:solidFill>
                <a:latin typeface="Franklin Gothic Medium" pitchFamily="34" charset="0"/>
              </a:rPr>
              <a:t/>
            </a:r>
            <a:br>
              <a:rPr lang="tr-TR" sz="3200" b="1" dirty="0" smtClean="0">
                <a:solidFill>
                  <a:srgbClr val="7030A0"/>
                </a:solidFill>
                <a:latin typeface="Franklin Gothic Medium" pitchFamily="34" charset="0"/>
              </a:rPr>
            </a:br>
            <a:r>
              <a:rPr lang="tr-TR" sz="3200" b="1" dirty="0" smtClean="0">
                <a:latin typeface="Franklin Gothic Medium" pitchFamily="34" charset="0"/>
              </a:rPr>
              <a:t>11.SINIF</a:t>
            </a:r>
          </a:p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Franklin Gothic Medium" pitchFamily="34" charset="0"/>
              </a:rPr>
              <a:t> </a:t>
            </a:r>
            <a:r>
              <a:rPr lang="tr-TR" sz="3200" b="1" dirty="0">
                <a:solidFill>
                  <a:srgbClr val="FF0000"/>
                </a:solidFill>
                <a:latin typeface="Franklin Gothic Medium" pitchFamily="34" charset="0"/>
              </a:rPr>
              <a:t>ÖN BÜRO DALI</a:t>
            </a:r>
            <a:r>
              <a:rPr lang="tr-TR" sz="3200" dirty="0" smtClean="0">
                <a:solidFill>
                  <a:srgbClr val="FF0000"/>
                </a:solidFill>
                <a:latin typeface="Franklin Gothic Medium" pitchFamily="34" charset="0"/>
              </a:rPr>
              <a:t> </a:t>
            </a:r>
          </a:p>
          <a:p>
            <a:pPr algn="ctr"/>
            <a:r>
              <a:rPr lang="tr-TR" sz="3200" b="1" dirty="0">
                <a:solidFill>
                  <a:srgbClr val="FF0000"/>
                </a:solidFill>
                <a:latin typeface="Franklin Gothic Medium" pitchFamily="34" charset="0"/>
              </a:rPr>
              <a:t>OPERASYON DALI</a:t>
            </a:r>
            <a:r>
              <a:rPr lang="tr-TR" sz="3200" dirty="0" smtClean="0">
                <a:solidFill>
                  <a:srgbClr val="FF0000"/>
                </a:solidFill>
                <a:latin typeface="Franklin Gothic Medium" pitchFamily="34" charset="0"/>
              </a:rPr>
              <a:t> </a:t>
            </a:r>
            <a:r>
              <a:rPr lang="tr-TR" sz="3200" b="1" dirty="0" smtClean="0">
                <a:solidFill>
                  <a:srgbClr val="C00000"/>
                </a:solidFill>
                <a:latin typeface="Franklin Gothic Medium" pitchFamily="34" charset="0"/>
              </a:rPr>
              <a:t/>
            </a:r>
            <a:br>
              <a:rPr lang="tr-TR" sz="3200" b="1" dirty="0" smtClean="0">
                <a:solidFill>
                  <a:srgbClr val="C00000"/>
                </a:solidFill>
                <a:latin typeface="Franklin Gothic Medium" pitchFamily="34" charset="0"/>
              </a:rPr>
            </a:br>
            <a:r>
              <a:rPr lang="tr-TR" sz="3200" b="1" dirty="0" smtClean="0">
                <a:solidFill>
                  <a:srgbClr val="C00000"/>
                </a:solidFill>
                <a:latin typeface="Franklin Gothic Medium" pitchFamily="34" charset="0"/>
              </a:rPr>
              <a:t> </a:t>
            </a:r>
            <a:endParaRPr lang="tr-TR" sz="3200" b="1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W10\Desktop\YAZ DÖNEMİ\2019-2020 YAZ DÖNEMİ\OTEL ZİYARET\IMG_74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843" y="357166"/>
            <a:ext cx="8525561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215370" cy="6072230"/>
          </a:xfrm>
        </p:spPr>
        <p:txBody>
          <a:bodyPr>
            <a:noAutofit/>
          </a:bodyPr>
          <a:lstStyle/>
          <a:p>
            <a:r>
              <a:rPr lang="tr-TR" sz="3400" b="1" dirty="0" smtClean="0">
                <a:solidFill>
                  <a:schemeClr val="tx1"/>
                </a:solidFill>
                <a:latin typeface="Franklin Gothic Medium" pitchFamily="34" charset="0"/>
              </a:rPr>
              <a:t>İŞLETMEDE BECERİ EĞİTİMİ</a:t>
            </a:r>
            <a:r>
              <a:rPr lang="tr-TR" sz="3400" b="1" dirty="0" smtClean="0">
                <a:latin typeface="Franklin Gothic Medium" pitchFamily="34" charset="0"/>
              </a:rPr>
              <a:t/>
            </a:r>
            <a:br>
              <a:rPr lang="tr-TR" sz="3400" b="1" dirty="0" smtClean="0">
                <a:latin typeface="Franklin Gothic Medium" pitchFamily="34" charset="0"/>
              </a:rPr>
            </a:br>
            <a:r>
              <a:rPr lang="tr-TR" sz="3400" b="1" dirty="0" smtClean="0">
                <a:solidFill>
                  <a:srgbClr val="FF0000"/>
                </a:solidFill>
                <a:latin typeface="Franklin Gothic Medium" pitchFamily="34" charset="0"/>
              </a:rPr>
              <a:t>10 ve 11. SINIFTA MAYIS-EKİM ARASI</a:t>
            </a:r>
            <a:br>
              <a:rPr lang="tr-TR" sz="3400" b="1" dirty="0" smtClean="0">
                <a:solidFill>
                  <a:srgbClr val="FF0000"/>
                </a:solidFill>
                <a:latin typeface="Franklin Gothic Medium" pitchFamily="34" charset="0"/>
              </a:rPr>
            </a:br>
            <a:r>
              <a:rPr lang="tr-TR" sz="3400" b="1" dirty="0" smtClean="0">
                <a:latin typeface="Franklin Gothic Medium" pitchFamily="34" charset="0"/>
              </a:rPr>
              <a:t> Haftalık </a:t>
            </a:r>
            <a:r>
              <a:rPr lang="tr-TR" sz="3400" b="1" dirty="0" smtClean="0">
                <a:solidFill>
                  <a:srgbClr val="00180B"/>
                </a:solidFill>
                <a:latin typeface="Franklin Gothic Medium" pitchFamily="34" charset="0"/>
                <a:ea typeface="Calibri"/>
              </a:rPr>
              <a:t>6 gün ve günlük 8 saat sürelerle çalışırlar. </a:t>
            </a:r>
            <a:r>
              <a:rPr lang="tr-TR" sz="3400" b="1" dirty="0" smtClean="0">
                <a:solidFill>
                  <a:srgbClr val="00180B"/>
                </a:solidFill>
                <a:latin typeface="Franklin Gothic Medium" pitchFamily="34" charset="0"/>
                <a:ea typeface="Calibri"/>
              </a:rPr>
              <a:t/>
            </a:r>
            <a:br>
              <a:rPr lang="tr-TR" sz="3400" b="1" dirty="0" smtClean="0">
                <a:solidFill>
                  <a:srgbClr val="00180B"/>
                </a:solidFill>
                <a:latin typeface="Franklin Gothic Medium" pitchFamily="34" charset="0"/>
                <a:ea typeface="Calibri"/>
              </a:rPr>
            </a:br>
            <a:r>
              <a:rPr lang="tr-TR" sz="3400" dirty="0" smtClean="0">
                <a:solidFill>
                  <a:srgbClr val="0000FF"/>
                </a:solidFill>
                <a:latin typeface="Franklin Gothic Demi Cond" pitchFamily="34" charset="0"/>
                <a:ea typeface="Calibri"/>
              </a:rPr>
              <a:t>(</a:t>
            </a:r>
            <a:r>
              <a:rPr lang="tr-TR" sz="3400" dirty="0" smtClean="0">
                <a:solidFill>
                  <a:srgbClr val="0000FF"/>
                </a:solidFill>
                <a:latin typeface="Franklin Gothic Demi Cond" pitchFamily="34" charset="0"/>
              </a:rPr>
              <a:t>Asgari ücretin %60 maaş alırlar.)</a:t>
            </a:r>
            <a:br>
              <a:rPr lang="tr-TR" sz="3400" dirty="0" smtClean="0">
                <a:solidFill>
                  <a:srgbClr val="0000FF"/>
                </a:solidFill>
                <a:latin typeface="Franklin Gothic Demi Cond" pitchFamily="34" charset="0"/>
              </a:rPr>
            </a:br>
            <a:r>
              <a:rPr lang="tr-TR" sz="3400" b="1" dirty="0" smtClean="0">
                <a:solidFill>
                  <a:srgbClr val="7030A0"/>
                </a:solidFill>
                <a:latin typeface="Franklin Gothic Medium" pitchFamily="34" charset="0"/>
              </a:rPr>
              <a:t/>
            </a:r>
            <a:br>
              <a:rPr lang="tr-TR" sz="3400" b="1" dirty="0" smtClean="0">
                <a:solidFill>
                  <a:srgbClr val="7030A0"/>
                </a:solidFill>
                <a:latin typeface="Franklin Gothic Medium" pitchFamily="34" charset="0"/>
              </a:rPr>
            </a:br>
            <a:r>
              <a:rPr lang="tr-TR" sz="3400" b="1" dirty="0" smtClean="0">
                <a:latin typeface="Franklin Gothic Medium" pitchFamily="34" charset="0"/>
              </a:rPr>
              <a:t>(Okulda gördükleri derslerin uygulamasını iş yaşamında 5 yıldızlı otellerin ön </a:t>
            </a:r>
            <a:r>
              <a:rPr lang="tr-TR" sz="3400" b="1" dirty="0" smtClean="0">
                <a:solidFill>
                  <a:schemeClr val="tx1"/>
                </a:solidFill>
                <a:latin typeface="Franklin Gothic Medium" pitchFamily="34" charset="0"/>
              </a:rPr>
              <a:t>büro ya da turizm </a:t>
            </a:r>
            <a:r>
              <a:rPr lang="tr-TR" sz="3400" b="1" dirty="0" smtClean="0">
                <a:solidFill>
                  <a:schemeClr val="tx1"/>
                </a:solidFill>
                <a:latin typeface="Franklin Gothic Medium" pitchFamily="34" charset="0"/>
              </a:rPr>
              <a:t>acentelerinde)</a:t>
            </a:r>
            <a:endParaRPr lang="tr-TR" sz="3400" b="1" dirty="0">
              <a:solidFill>
                <a:srgbClr val="7030A0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ehberlik\Desktop\Öğrenci resim\IMG_3838.jpg"/>
          <p:cNvPicPr>
            <a:picLocks noChangeAspect="1" noChangeArrowheads="1"/>
          </p:cNvPicPr>
          <p:nvPr/>
        </p:nvPicPr>
        <p:blipFill>
          <a:blip r:embed="rId2" cstate="print"/>
          <a:srcRect t="20512" r="19230"/>
          <a:stretch>
            <a:fillRect/>
          </a:stretch>
        </p:blipFill>
        <p:spPr bwMode="auto">
          <a:xfrm>
            <a:off x="928662" y="714356"/>
            <a:ext cx="6964053" cy="51401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ehberlik\Desktop\Öğrenci resim\PHOTO-2019-03-04-08-45-00.jpg"/>
          <p:cNvPicPr>
            <a:picLocks noChangeAspect="1" noChangeArrowheads="1"/>
          </p:cNvPicPr>
          <p:nvPr/>
        </p:nvPicPr>
        <p:blipFill>
          <a:blip r:embed="rId2"/>
          <a:srcRect t="17857"/>
          <a:stretch>
            <a:fillRect/>
          </a:stretch>
        </p:blipFill>
        <p:spPr bwMode="auto">
          <a:xfrm>
            <a:off x="428596" y="428604"/>
            <a:ext cx="5334005" cy="3286124"/>
          </a:xfrm>
          <a:prstGeom prst="rect">
            <a:avLst/>
          </a:prstGeom>
          <a:noFill/>
        </p:spPr>
      </p:pic>
      <p:pic>
        <p:nvPicPr>
          <p:cNvPr id="5123" name="Picture 3" descr="C:\Users\Rehberlik\Desktop\Öğrenci resim\PHOTO-2019-03-04-11-34-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857232"/>
            <a:ext cx="3857652" cy="5143536"/>
          </a:xfrm>
          <a:prstGeom prst="rect">
            <a:avLst/>
          </a:prstGeom>
          <a:noFill/>
        </p:spPr>
      </p:pic>
      <p:pic>
        <p:nvPicPr>
          <p:cNvPr id="5124" name="Picture 4" descr="C:\Users\Rehberlik\Desktop\Öğrenci resim\PHOTO-2019-03-04-11-34-23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7" y="3232546"/>
            <a:ext cx="4357718" cy="32682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785786" y="285728"/>
            <a:ext cx="770485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6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Çocuk  </a:t>
            </a:r>
            <a:r>
              <a:rPr lang="tr-TR" sz="6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Gelişimi</a:t>
            </a:r>
            <a:endParaRPr lang="tr-TR" sz="6000" b="1" i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pPr algn="ctr"/>
            <a:r>
              <a:rPr lang="tr-TR" sz="6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Ve</a:t>
            </a:r>
          </a:p>
          <a:p>
            <a:pPr algn="ctr"/>
            <a:r>
              <a:rPr lang="tr-TR" sz="6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EĞİTİMİ</a:t>
            </a:r>
            <a:r>
              <a:rPr lang="tr-TR" sz="6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 </a:t>
            </a:r>
            <a:r>
              <a:rPr lang="tr-TR" sz="6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alanI</a:t>
            </a:r>
            <a:r>
              <a:rPr lang="tr-TR" sz="6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</a:t>
            </a:r>
            <a:endParaRPr lang="tr-TR" sz="60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37629"/>
            <a:ext cx="7929618" cy="382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643998" cy="3429024"/>
          </a:xfrm>
        </p:spPr>
        <p:txBody>
          <a:bodyPr>
            <a:normAutofit fontScale="90000"/>
          </a:bodyPr>
          <a:lstStyle/>
          <a:p>
            <a:pPr algn="l"/>
            <a:r>
              <a:rPr lang="tr-TR" sz="4000" b="1" dirty="0" smtClean="0">
                <a:solidFill>
                  <a:srgbClr val="7030A0"/>
                </a:solidFill>
                <a:latin typeface="Franklin Gothic Medium" pitchFamily="34" charset="0"/>
              </a:rPr>
              <a:t>ÇOCUK </a:t>
            </a:r>
            <a:r>
              <a:rPr lang="tr-TR" sz="4000" b="1" dirty="0" smtClean="0">
                <a:solidFill>
                  <a:srgbClr val="7030A0"/>
                </a:solidFill>
                <a:latin typeface="Franklin Gothic Medium" pitchFamily="34" charset="0"/>
              </a:rPr>
              <a:t>GELİŞİMİ VE EĞİTİMİ </a:t>
            </a:r>
            <a:r>
              <a:rPr lang="tr-TR" sz="4000" b="1" dirty="0" smtClean="0">
                <a:solidFill>
                  <a:srgbClr val="7030A0"/>
                </a:solidFill>
                <a:latin typeface="Franklin Gothic Medium" pitchFamily="34" charset="0"/>
              </a:rPr>
              <a:t>ALANI</a:t>
            </a:r>
            <a:br>
              <a:rPr lang="tr-TR" sz="4000" b="1" dirty="0" smtClean="0">
                <a:solidFill>
                  <a:srgbClr val="7030A0"/>
                </a:solidFill>
                <a:latin typeface="Franklin Gothic Medium" pitchFamily="34" charset="0"/>
              </a:rPr>
            </a:br>
            <a:r>
              <a:rPr lang="tr-TR" sz="4000" b="1" dirty="0" smtClean="0">
                <a:solidFill>
                  <a:srgbClr val="7030A0"/>
                </a:solidFill>
                <a:latin typeface="Franklin Gothic Medium" pitchFamily="34" charset="0"/>
              </a:rPr>
              <a:t/>
            </a:r>
            <a:br>
              <a:rPr lang="tr-TR" sz="4000" b="1" dirty="0" smtClean="0">
                <a:solidFill>
                  <a:srgbClr val="7030A0"/>
                </a:solidFill>
                <a:latin typeface="Franklin Gothic Medium" pitchFamily="34" charset="0"/>
              </a:rPr>
            </a:br>
            <a:r>
              <a:rPr lang="tr-TR" sz="3200" dirty="0" smtClean="0">
                <a:solidFill>
                  <a:schemeClr val="tx1"/>
                </a:solidFill>
                <a:effectLst/>
                <a:latin typeface="Franklin Gothic Demi Cond" pitchFamily="34" charset="0"/>
              </a:rPr>
              <a:t>0-6 yaş çocuklarının bedensel, zihinsel, duygusal ve toplumsal yönden gelişim özelliklerini tanıyarak, kreş, yuva, anaokulları ve evlerdeki bakım ve eğitimine yardımcı olacak nitelikte elemanlar yetiştiren bir alandır.</a:t>
            </a:r>
            <a:r>
              <a:rPr lang="tr-TR" sz="4000" dirty="0" smtClean="0"/>
              <a:t/>
            </a:r>
            <a:br>
              <a:rPr lang="tr-TR" sz="4000" dirty="0" smtClean="0"/>
            </a:br>
            <a:endParaRPr lang="tr-TR" sz="4000" b="1" dirty="0">
              <a:solidFill>
                <a:srgbClr val="7030A0"/>
              </a:solidFill>
              <a:latin typeface="Franklin Gothic Medium" pitchFamily="34" charset="0"/>
            </a:endParaRPr>
          </a:p>
        </p:txBody>
      </p:sp>
      <p:pic>
        <p:nvPicPr>
          <p:cNvPr id="4" name="Picture 3" descr="C:\Users\W10\Downloads\IMG_9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137512"/>
            <a:ext cx="5286380" cy="35061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857224" y="428604"/>
            <a:ext cx="735811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3200" b="1" dirty="0" smtClean="0">
              <a:latin typeface="Franklin Gothic Medium" pitchFamily="34" charset="0"/>
            </a:endParaRPr>
          </a:p>
          <a:p>
            <a:pPr algn="ctr"/>
            <a:endParaRPr lang="tr-TR" sz="3200" b="1" dirty="0" smtClean="0">
              <a:latin typeface="Franklin Gothic Medium" pitchFamily="34" charset="0"/>
            </a:endParaRPr>
          </a:p>
          <a:p>
            <a:pPr algn="ctr"/>
            <a:endParaRPr lang="tr-TR" sz="3200" b="1" dirty="0" smtClean="0">
              <a:latin typeface="Franklin Gothic Medium" pitchFamily="34" charset="0"/>
            </a:endParaRPr>
          </a:p>
          <a:p>
            <a:pPr algn="ctr"/>
            <a:r>
              <a:rPr lang="tr-TR" sz="3200" b="1" dirty="0" smtClean="0">
                <a:latin typeface="Franklin Gothic Medium" pitchFamily="34" charset="0"/>
              </a:rPr>
              <a:t>10</a:t>
            </a:r>
            <a:r>
              <a:rPr lang="tr-TR" sz="3200" b="1" dirty="0" smtClean="0">
                <a:latin typeface="Franklin Gothic Medium" pitchFamily="34" charset="0"/>
              </a:rPr>
              <a:t>. SINIF </a:t>
            </a:r>
            <a:br>
              <a:rPr lang="tr-TR" sz="3200" b="1" dirty="0" smtClean="0">
                <a:latin typeface="Franklin Gothic Medium" pitchFamily="34" charset="0"/>
              </a:rPr>
            </a:br>
            <a:r>
              <a:rPr lang="tr-TR" sz="3200" b="1" dirty="0" smtClean="0">
                <a:solidFill>
                  <a:srgbClr val="7030A0"/>
                </a:solidFill>
                <a:latin typeface="Franklin Gothic Medium" pitchFamily="34" charset="0"/>
              </a:rPr>
              <a:t>Çocuk Gelişimi </a:t>
            </a:r>
            <a:r>
              <a:rPr lang="tr-TR" sz="3200" b="1" dirty="0" smtClean="0">
                <a:solidFill>
                  <a:srgbClr val="7030A0"/>
                </a:solidFill>
                <a:latin typeface="Franklin Gothic Medium" pitchFamily="34" charset="0"/>
              </a:rPr>
              <a:t>Ve Eğitimi Alanı (İngilizce)</a:t>
            </a:r>
            <a:r>
              <a:rPr lang="tr-TR" sz="3200" b="1" dirty="0" smtClean="0">
                <a:solidFill>
                  <a:srgbClr val="7030A0"/>
                </a:solidFill>
                <a:latin typeface="Franklin Gothic Medium" pitchFamily="34" charset="0"/>
              </a:rPr>
              <a:t/>
            </a:r>
            <a:br>
              <a:rPr lang="tr-TR" sz="3200" b="1" dirty="0" smtClean="0">
                <a:solidFill>
                  <a:srgbClr val="7030A0"/>
                </a:solidFill>
                <a:latin typeface="Franklin Gothic Medium" pitchFamily="34" charset="0"/>
              </a:rPr>
            </a:br>
            <a:r>
              <a:rPr lang="tr-TR" sz="3200" b="1" dirty="0" smtClean="0">
                <a:latin typeface="Franklin Gothic Medium" pitchFamily="34" charset="0"/>
              </a:rPr>
              <a:t>11.SINIF</a:t>
            </a:r>
            <a:br>
              <a:rPr lang="tr-TR" sz="3200" b="1" dirty="0" smtClean="0">
                <a:latin typeface="Franklin Gothic Medium" pitchFamily="34" charset="0"/>
              </a:rPr>
            </a:br>
            <a:r>
              <a:rPr lang="tr-TR" sz="3200" b="1" dirty="0" smtClean="0">
                <a:solidFill>
                  <a:srgbClr val="7030A0"/>
                </a:solidFill>
                <a:latin typeface="Franklin Gothic Medium" pitchFamily="34" charset="0"/>
              </a:rPr>
              <a:t> Erken Çocukluk Eğitimi Dalı</a:t>
            </a:r>
            <a:br>
              <a:rPr lang="tr-TR" sz="3200" b="1" dirty="0" smtClean="0">
                <a:solidFill>
                  <a:srgbClr val="7030A0"/>
                </a:solidFill>
                <a:latin typeface="Franklin Gothic Medium" pitchFamily="34" charset="0"/>
              </a:rPr>
            </a:br>
            <a:r>
              <a:rPr lang="tr-TR" sz="3200" b="1" dirty="0" smtClean="0">
                <a:solidFill>
                  <a:srgbClr val="7030A0"/>
                </a:solidFill>
                <a:latin typeface="Franklin Gothic Medium" pitchFamily="34" charset="0"/>
              </a:rPr>
              <a:t> Özel Eğitim Dalı</a:t>
            </a:r>
            <a:endParaRPr lang="tr-TR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8358246" cy="614366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900" b="1" u="sng" dirty="0" smtClean="0">
                <a:solidFill>
                  <a:schemeClr val="tx1"/>
                </a:solidFill>
                <a:latin typeface="Franklin Gothic Medium" pitchFamily="34" charset="0"/>
              </a:rPr>
              <a:t>İŞLETMEDE BECERİ EĞİTİMİ </a:t>
            </a:r>
            <a:r>
              <a:rPr lang="tr-TR" sz="4000" b="1" dirty="0" smtClean="0">
                <a:latin typeface="Franklin Gothic Medium" pitchFamily="34" charset="0"/>
              </a:rPr>
              <a:t/>
            </a:r>
            <a:br>
              <a:rPr lang="tr-TR" sz="4000" b="1" dirty="0" smtClean="0">
                <a:latin typeface="Franklin Gothic Medium" pitchFamily="34" charset="0"/>
              </a:rPr>
            </a:br>
            <a:r>
              <a:rPr lang="tr-TR" sz="4000" b="1" dirty="0" smtClean="0">
                <a:solidFill>
                  <a:srgbClr val="FF0000"/>
                </a:solidFill>
                <a:latin typeface="Franklin Gothic Medium" pitchFamily="34" charset="0"/>
              </a:rPr>
              <a:t>12</a:t>
            </a:r>
            <a:r>
              <a:rPr lang="tr-TR" sz="4000" b="1" dirty="0">
                <a:solidFill>
                  <a:srgbClr val="FF0000"/>
                </a:solidFill>
                <a:latin typeface="Franklin Gothic Medium" pitchFamily="34" charset="0"/>
              </a:rPr>
              <a:t>. </a:t>
            </a:r>
            <a:r>
              <a:rPr lang="tr-TR" sz="4000" b="1" dirty="0" smtClean="0">
                <a:solidFill>
                  <a:srgbClr val="FF0000"/>
                </a:solidFill>
                <a:latin typeface="Franklin Gothic Medium" pitchFamily="34" charset="0"/>
              </a:rPr>
              <a:t>SINIFTA 2 </a:t>
            </a:r>
            <a:r>
              <a:rPr lang="tr-TR" sz="4000" b="1" dirty="0">
                <a:solidFill>
                  <a:srgbClr val="FF0000"/>
                </a:solidFill>
                <a:latin typeface="Franklin Gothic Medium" pitchFamily="34" charset="0"/>
              </a:rPr>
              <a:t>GÜN </a:t>
            </a:r>
            <a:r>
              <a:rPr lang="tr-TR" sz="4000" b="1" dirty="0" smtClean="0">
                <a:solidFill>
                  <a:srgbClr val="FF0000"/>
                </a:solidFill>
                <a:latin typeface="Franklin Gothic Medium" pitchFamily="34" charset="0"/>
              </a:rPr>
              <a:t>OKUL, </a:t>
            </a:r>
            <a:r>
              <a:rPr lang="tr-TR" sz="4000" b="1" dirty="0">
                <a:solidFill>
                  <a:srgbClr val="FF0000"/>
                </a:solidFill>
                <a:latin typeface="Franklin Gothic Medium" pitchFamily="34" charset="0"/>
              </a:rPr>
              <a:t>3 GÜN </a:t>
            </a:r>
            <a:r>
              <a:rPr lang="tr-TR" sz="4000" b="1" dirty="0" smtClean="0">
                <a:solidFill>
                  <a:srgbClr val="FF0000"/>
                </a:solidFill>
                <a:latin typeface="Franklin Gothic Medium" pitchFamily="34" charset="0"/>
              </a:rPr>
              <a:t>İŞLETMEDE EĞİTİM GÖRÜRLER</a:t>
            </a:r>
            <a:r>
              <a:rPr lang="tr-TR" sz="4000" b="1" dirty="0" smtClean="0">
                <a:solidFill>
                  <a:srgbClr val="7030A0"/>
                </a:solidFill>
                <a:latin typeface="Franklin Gothic Medium" pitchFamily="34" charset="0"/>
              </a:rPr>
              <a:t/>
            </a:r>
            <a:br>
              <a:rPr lang="tr-TR" sz="4000" b="1" dirty="0" smtClean="0">
                <a:solidFill>
                  <a:srgbClr val="7030A0"/>
                </a:solidFill>
                <a:latin typeface="Franklin Gothic Medium" pitchFamily="34" charset="0"/>
              </a:rPr>
            </a:br>
            <a:r>
              <a:rPr lang="tr-TR" sz="4000" b="1" dirty="0" smtClean="0">
                <a:solidFill>
                  <a:schemeClr val="tx1"/>
                </a:solidFill>
                <a:latin typeface="Franklin Gothic Medium" pitchFamily="34" charset="0"/>
              </a:rPr>
              <a:t>(Okulda gördükleri derslerin iş yaşamında uygulamalı olarak  eğitimi Ana okulu , ana sınıfları, özel eğitim sınıfları, özel eğitin anaokullarında)</a:t>
            </a:r>
            <a:br>
              <a:rPr lang="tr-TR" sz="4000" b="1" dirty="0" smtClean="0">
                <a:solidFill>
                  <a:schemeClr val="tx1"/>
                </a:solidFill>
                <a:latin typeface="Franklin Gothic Medium" pitchFamily="34" charset="0"/>
              </a:rPr>
            </a:br>
            <a:r>
              <a:rPr lang="tr-TR" sz="4000" dirty="0" smtClean="0">
                <a:solidFill>
                  <a:srgbClr val="0000FF"/>
                </a:solidFill>
                <a:latin typeface="Franklin Gothic Demi Cond" pitchFamily="34" charset="0"/>
              </a:rPr>
              <a:t>Asgari ücretin %</a:t>
            </a:r>
            <a:r>
              <a:rPr lang="tr-TR" sz="4000" dirty="0" smtClean="0">
                <a:solidFill>
                  <a:srgbClr val="0000FF"/>
                </a:solidFill>
                <a:latin typeface="Franklin Gothic Demi Cond" pitchFamily="34" charset="0"/>
              </a:rPr>
              <a:t>30’u tutarında </a:t>
            </a:r>
            <a:br>
              <a:rPr lang="tr-TR" sz="4000" dirty="0" smtClean="0">
                <a:solidFill>
                  <a:srgbClr val="0000FF"/>
                </a:solidFill>
                <a:latin typeface="Franklin Gothic Demi Cond" pitchFamily="34" charset="0"/>
              </a:rPr>
            </a:br>
            <a:r>
              <a:rPr lang="tr-TR" sz="4000" dirty="0" smtClean="0">
                <a:solidFill>
                  <a:srgbClr val="0000FF"/>
                </a:solidFill>
                <a:latin typeface="Franklin Gothic Demi Cond" pitchFamily="34" charset="0"/>
              </a:rPr>
              <a:t>maaş </a:t>
            </a:r>
            <a:r>
              <a:rPr lang="tr-TR" sz="4000" dirty="0" smtClean="0">
                <a:solidFill>
                  <a:srgbClr val="0000FF"/>
                </a:solidFill>
                <a:latin typeface="Franklin Gothic Demi Cond" pitchFamily="34" charset="0"/>
              </a:rPr>
              <a:t>alırlar.</a:t>
            </a:r>
            <a:endParaRPr lang="tr-TR" sz="4000" b="1" dirty="0">
              <a:solidFill>
                <a:srgbClr val="7030A0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4" descr="C:\Users\REHBER~1\AppData\Local\Temp\Rar$DIa0.894\IMG-20190302-WA0027.jpg"/>
          <p:cNvPicPr>
            <a:picLocks noChangeAspect="1" noChangeArrowheads="1"/>
          </p:cNvPicPr>
          <p:nvPr/>
        </p:nvPicPr>
        <p:blipFill>
          <a:blip r:embed="rId2"/>
          <a:srcRect t="19178"/>
          <a:stretch>
            <a:fillRect/>
          </a:stretch>
        </p:blipFill>
        <p:spPr bwMode="auto">
          <a:xfrm rot="20519267">
            <a:off x="3595032" y="2992518"/>
            <a:ext cx="5317457" cy="3223249"/>
          </a:xfrm>
          <a:prstGeom prst="rect">
            <a:avLst/>
          </a:prstGeom>
          <a:noFill/>
        </p:spPr>
      </p:pic>
      <p:pic>
        <p:nvPicPr>
          <p:cNvPr id="1026" name="Picture 2" descr="C:\Users\W10\Desktop\Resi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00496" cy="45924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428728" y="500042"/>
            <a:ext cx="6858000" cy="2376494"/>
          </a:xfrm>
        </p:spPr>
        <p:txBody>
          <a:bodyPr>
            <a:noAutofit/>
          </a:bodyPr>
          <a:lstStyle/>
          <a:p>
            <a:r>
              <a:rPr lang="tr-TR" sz="5400" b="1" dirty="0" smtClean="0">
                <a:solidFill>
                  <a:srgbClr val="003300"/>
                </a:solidFill>
                <a:effectLst/>
                <a:latin typeface="Curlz MT" pitchFamily="82" charset="0"/>
              </a:rPr>
              <a:t>GÜZELLİK VE SAÇ BAKIM HİZMETLERİ ALANI</a:t>
            </a:r>
            <a:endParaRPr lang="tr-TR" sz="5400" b="1" dirty="0">
              <a:ln/>
              <a:solidFill>
                <a:srgbClr val="003300"/>
              </a:solidFill>
              <a:effectLst/>
              <a:latin typeface="Curlz MT" pitchFamily="82" charset="0"/>
            </a:endParaRPr>
          </a:p>
        </p:txBody>
      </p:sp>
      <p:pic>
        <p:nvPicPr>
          <p:cNvPr id="4" name="3 Resim" descr="yüz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212976"/>
            <a:ext cx="2520280" cy="33987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4 Resim" descr="nişan-saç-modelleri-yand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4357694"/>
            <a:ext cx="1916832" cy="19168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285720" y="357167"/>
            <a:ext cx="8643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Franklin Gothic Demi Cond" pitchFamily="34" charset="0"/>
                <a:ea typeface="Gungsuh" pitchFamily="18" charset="-127"/>
              </a:rPr>
              <a:t> GÜZELLİK VE SAÇ BAKIM HİZMETLERİ ALANI</a:t>
            </a:r>
          </a:p>
          <a:p>
            <a:pPr algn="ctr"/>
            <a:endParaRPr lang="tr-TR" sz="3200" b="1" dirty="0" smtClean="0">
              <a:solidFill>
                <a:srgbClr val="003300"/>
              </a:solidFill>
              <a:latin typeface="Franklin Gothic Demi Cond" pitchFamily="34" charset="0"/>
              <a:ea typeface="Gungsuh" pitchFamily="18" charset="-127"/>
            </a:endParaRPr>
          </a:p>
          <a:p>
            <a:r>
              <a:rPr lang="tr-TR" sz="3200" dirty="0" smtClean="0">
                <a:latin typeface="Franklin Gothic Demi Cond" pitchFamily="34" charset="0"/>
              </a:rPr>
              <a:t>Kuaförün sahip olduğu, saç şekillendirme,saç renklendirme, saç kesimi ve saç bakımı yapma yeterlikleri kazandırmaya yönelik eğitim ve öğretim verilen </a:t>
            </a:r>
            <a:r>
              <a:rPr lang="tr-TR" sz="3200" dirty="0" smtClean="0">
                <a:latin typeface="Franklin Gothic Demi Cond" pitchFamily="34" charset="0"/>
              </a:rPr>
              <a:t>alandır</a:t>
            </a:r>
            <a:r>
              <a:rPr lang="tr-TR" sz="3200" dirty="0" smtClean="0">
                <a:latin typeface="Franklin Gothic Demi Cond" pitchFamily="34" charset="0"/>
              </a:rPr>
              <a:t>.</a:t>
            </a:r>
            <a:endParaRPr lang="tr-TR" sz="4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W10\Downloads\PHOTO-2020-06-15-17-07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1448" y="2986086"/>
            <a:ext cx="5162552" cy="38719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136</Words>
  <Application>Microsoft Office PowerPoint</Application>
  <PresentationFormat>Ekran Gösterisi (4:3)</PresentationFormat>
  <Paragraphs>44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Ofis Teması</vt:lpstr>
      <vt:lpstr>ÖĞRENCİLERİN BECERİ EĞİTİMİ BİLGİLERİ</vt:lpstr>
      <vt:lpstr>OKULUMUZDAKİ ALAN VE DALLAR</vt:lpstr>
      <vt:lpstr>Slayt 3</vt:lpstr>
      <vt:lpstr>ÇOCUK GELİŞİMİ VE EĞİTİMİ ALANI  0-6 yaş çocuklarının bedensel, zihinsel, duygusal ve toplumsal yönden gelişim özelliklerini tanıyarak, kreş, yuva, anaokulları ve evlerdeki bakım ve eğitimine yardımcı olacak nitelikte elemanlar yetiştiren bir alandır. </vt:lpstr>
      <vt:lpstr>Slayt 5</vt:lpstr>
      <vt:lpstr>İŞLETMEDE BECERİ EĞİTİMİ  12. SINIFTA 2 GÜN OKUL, 3 GÜN İŞLETMEDE EĞİTİM GÖRÜRLER (Okulda gördükleri derslerin iş yaşamında uygulamalı olarak  eğitimi Ana okulu , ana sınıfları, özel eğitim sınıfları, özel eğitin anaokullarında) Asgari ücretin %30’u tutarında  maaş alırlar.</vt:lpstr>
      <vt:lpstr>Slayt 7</vt:lpstr>
      <vt:lpstr>GÜZELLİK VE SAÇ BAKIM HİZMETLERİ ALANI</vt:lpstr>
      <vt:lpstr>Slayt 9</vt:lpstr>
      <vt:lpstr>İŞLETMEDE BECERİ EĞİTİMİ  12. SINIFTA 2 GÜN OKUL, 3 GÜN İŞLETMEDE YAPILIR 3 gün için asgari ücretin %30’u tutarında  maaş alırlar.  (Okulda gördükleri derslerin uygulamasını iş yaşamında belirli standartları taşıyan kuaför salonlarında yaparlar)</vt:lpstr>
      <vt:lpstr>Slayt 11</vt:lpstr>
      <vt:lpstr>Slayt 12</vt:lpstr>
      <vt:lpstr>Slayt 13</vt:lpstr>
      <vt:lpstr>Slayt 14</vt:lpstr>
      <vt:lpstr>Slayt 15</vt:lpstr>
      <vt:lpstr>İŞLETMEDE BECERİ EĞİTİMİ 10 ve 11. SINIFTA MAYIS-EKİM ARASI Haftalık 6 gün ve günlük 8 saat sürelerle çalışırlar. (Asgari ücretin %60’ı tutarında maaş alırlar.)  (Okulda gördükleri derslerin uygulamasını iş yaşamında 5 yıldızlı otellerin mutfak ve servis bölümünde yaparlar )</vt:lpstr>
      <vt:lpstr>Slayt 17</vt:lpstr>
      <vt:lpstr>Slayt 18</vt:lpstr>
      <vt:lpstr>Slayt 19</vt:lpstr>
      <vt:lpstr>Slayt 20</vt:lpstr>
      <vt:lpstr>Slayt 21</vt:lpstr>
      <vt:lpstr>İŞLETMEDE BECERİ EĞİTİMİ 10 ve 11. SINIFTA MAYIS-EKİM ARASI  Haftalık 6 gün ve günlük 8 saat sürelerle çalışırlar.  (Asgari ücretin %60 maaş alırlar.)  (Okulda gördükleri derslerin uygulamasını iş yaşamında 5 yıldızlı otellerin ön büro ya da turizm acentelerinde)</vt:lpstr>
      <vt:lpstr>Slayt 23</vt:lpstr>
      <vt:lpstr>Slayt 24</vt:lpstr>
    </vt:vector>
  </TitlesOfParts>
  <Company>NouS/TncTR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ÖĞRENCİLERİN BECERİ EĞİTİMİ BİLGİLERİ</dc:title>
  <dc:creator>Windows Kullanıcısı</dc:creator>
  <cp:lastModifiedBy>Windows Kullanıcısı</cp:lastModifiedBy>
  <cp:revision>12</cp:revision>
  <dcterms:created xsi:type="dcterms:W3CDTF">2020-06-15T13:14:34Z</dcterms:created>
  <dcterms:modified xsi:type="dcterms:W3CDTF">2020-06-16T08:47:29Z</dcterms:modified>
</cp:coreProperties>
</file>